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2" r:id="rId5"/>
    <p:sldId id="261"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C362CE-E541-4AE4-BDC5-9A512967496E}"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E368AD-A731-4278-9476-CEC92D9A9E4E}" type="slidenum">
              <a:rPr lang="en-US" smtClean="0"/>
              <a:t>‹#›</a:t>
            </a:fld>
            <a:endParaRPr lang="en-US"/>
          </a:p>
        </p:txBody>
      </p:sp>
    </p:spTree>
    <p:extLst>
      <p:ext uri="{BB962C8B-B14F-4D97-AF65-F5344CB8AC3E}">
        <p14:creationId xmlns:p14="http://schemas.microsoft.com/office/powerpoint/2010/main" val="3799703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C362CE-E541-4AE4-BDC5-9A512967496E}"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E368AD-A731-4278-9476-CEC92D9A9E4E}" type="slidenum">
              <a:rPr lang="en-US" smtClean="0"/>
              <a:t>‹#›</a:t>
            </a:fld>
            <a:endParaRPr lang="en-US"/>
          </a:p>
        </p:txBody>
      </p:sp>
    </p:spTree>
    <p:extLst>
      <p:ext uri="{BB962C8B-B14F-4D97-AF65-F5344CB8AC3E}">
        <p14:creationId xmlns:p14="http://schemas.microsoft.com/office/powerpoint/2010/main" val="2071335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C362CE-E541-4AE4-BDC5-9A512967496E}"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E368AD-A731-4278-9476-CEC92D9A9E4E}" type="slidenum">
              <a:rPr lang="en-US" smtClean="0"/>
              <a:t>‹#›</a:t>
            </a:fld>
            <a:endParaRPr lang="en-US"/>
          </a:p>
        </p:txBody>
      </p:sp>
    </p:spTree>
    <p:extLst>
      <p:ext uri="{BB962C8B-B14F-4D97-AF65-F5344CB8AC3E}">
        <p14:creationId xmlns:p14="http://schemas.microsoft.com/office/powerpoint/2010/main" val="1753785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C362CE-E541-4AE4-BDC5-9A512967496E}"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E368AD-A731-4278-9476-CEC92D9A9E4E}" type="slidenum">
              <a:rPr lang="en-US" smtClean="0"/>
              <a:t>‹#›</a:t>
            </a:fld>
            <a:endParaRPr lang="en-US"/>
          </a:p>
        </p:txBody>
      </p:sp>
    </p:spTree>
    <p:extLst>
      <p:ext uri="{BB962C8B-B14F-4D97-AF65-F5344CB8AC3E}">
        <p14:creationId xmlns:p14="http://schemas.microsoft.com/office/powerpoint/2010/main" val="4106254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C362CE-E541-4AE4-BDC5-9A512967496E}"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E368AD-A731-4278-9476-CEC92D9A9E4E}" type="slidenum">
              <a:rPr lang="en-US" smtClean="0"/>
              <a:t>‹#›</a:t>
            </a:fld>
            <a:endParaRPr lang="en-US"/>
          </a:p>
        </p:txBody>
      </p:sp>
    </p:spTree>
    <p:extLst>
      <p:ext uri="{BB962C8B-B14F-4D97-AF65-F5344CB8AC3E}">
        <p14:creationId xmlns:p14="http://schemas.microsoft.com/office/powerpoint/2010/main" val="1209979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C362CE-E541-4AE4-BDC5-9A512967496E}"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E368AD-A731-4278-9476-CEC92D9A9E4E}" type="slidenum">
              <a:rPr lang="en-US" smtClean="0"/>
              <a:t>‹#›</a:t>
            </a:fld>
            <a:endParaRPr lang="en-US"/>
          </a:p>
        </p:txBody>
      </p:sp>
    </p:spTree>
    <p:extLst>
      <p:ext uri="{BB962C8B-B14F-4D97-AF65-F5344CB8AC3E}">
        <p14:creationId xmlns:p14="http://schemas.microsoft.com/office/powerpoint/2010/main" val="3698961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C362CE-E541-4AE4-BDC5-9A512967496E}" type="datetimeFigureOut">
              <a:rPr lang="en-US" smtClean="0"/>
              <a:t>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E368AD-A731-4278-9476-CEC92D9A9E4E}" type="slidenum">
              <a:rPr lang="en-US" smtClean="0"/>
              <a:t>‹#›</a:t>
            </a:fld>
            <a:endParaRPr lang="en-US"/>
          </a:p>
        </p:txBody>
      </p:sp>
    </p:spTree>
    <p:extLst>
      <p:ext uri="{BB962C8B-B14F-4D97-AF65-F5344CB8AC3E}">
        <p14:creationId xmlns:p14="http://schemas.microsoft.com/office/powerpoint/2010/main" val="3788927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C362CE-E541-4AE4-BDC5-9A512967496E}" type="datetimeFigureOut">
              <a:rPr lang="en-US" smtClean="0"/>
              <a:t>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E368AD-A731-4278-9476-CEC92D9A9E4E}" type="slidenum">
              <a:rPr lang="en-US" smtClean="0"/>
              <a:t>‹#›</a:t>
            </a:fld>
            <a:endParaRPr lang="en-US"/>
          </a:p>
        </p:txBody>
      </p:sp>
    </p:spTree>
    <p:extLst>
      <p:ext uri="{BB962C8B-B14F-4D97-AF65-F5344CB8AC3E}">
        <p14:creationId xmlns:p14="http://schemas.microsoft.com/office/powerpoint/2010/main" val="413708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C362CE-E541-4AE4-BDC5-9A512967496E}" type="datetimeFigureOut">
              <a:rPr lang="en-US" smtClean="0"/>
              <a:t>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E368AD-A731-4278-9476-CEC92D9A9E4E}" type="slidenum">
              <a:rPr lang="en-US" smtClean="0"/>
              <a:t>‹#›</a:t>
            </a:fld>
            <a:endParaRPr lang="en-US"/>
          </a:p>
        </p:txBody>
      </p:sp>
    </p:spTree>
    <p:extLst>
      <p:ext uri="{BB962C8B-B14F-4D97-AF65-F5344CB8AC3E}">
        <p14:creationId xmlns:p14="http://schemas.microsoft.com/office/powerpoint/2010/main" val="381539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C362CE-E541-4AE4-BDC5-9A512967496E}"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E368AD-A731-4278-9476-CEC92D9A9E4E}" type="slidenum">
              <a:rPr lang="en-US" smtClean="0"/>
              <a:t>‹#›</a:t>
            </a:fld>
            <a:endParaRPr lang="en-US"/>
          </a:p>
        </p:txBody>
      </p:sp>
    </p:spTree>
    <p:extLst>
      <p:ext uri="{BB962C8B-B14F-4D97-AF65-F5344CB8AC3E}">
        <p14:creationId xmlns:p14="http://schemas.microsoft.com/office/powerpoint/2010/main" val="3881711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C362CE-E541-4AE4-BDC5-9A512967496E}"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E368AD-A731-4278-9476-CEC92D9A9E4E}" type="slidenum">
              <a:rPr lang="en-US" smtClean="0"/>
              <a:t>‹#›</a:t>
            </a:fld>
            <a:endParaRPr lang="en-US"/>
          </a:p>
        </p:txBody>
      </p:sp>
    </p:spTree>
    <p:extLst>
      <p:ext uri="{BB962C8B-B14F-4D97-AF65-F5344CB8AC3E}">
        <p14:creationId xmlns:p14="http://schemas.microsoft.com/office/powerpoint/2010/main" val="3205729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C362CE-E541-4AE4-BDC5-9A512967496E}" type="datetimeFigureOut">
              <a:rPr lang="en-US" smtClean="0"/>
              <a:t>1/5/2021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368AD-A731-4278-9476-CEC92D9A9E4E}" type="slidenum">
              <a:rPr lang="en-US" smtClean="0"/>
              <a:t>‹#›</a:t>
            </a:fld>
            <a:endParaRPr lang="en-US"/>
          </a:p>
        </p:txBody>
      </p:sp>
    </p:spTree>
    <p:extLst>
      <p:ext uri="{BB962C8B-B14F-4D97-AF65-F5344CB8AC3E}">
        <p14:creationId xmlns:p14="http://schemas.microsoft.com/office/powerpoint/2010/main" val="399009887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AFB61C-138E-460A-9D9E-7E853CA2621B}"/>
              </a:ext>
            </a:extLst>
          </p:cNvPr>
          <p:cNvSpPr>
            <a:spLocks noGrp="1"/>
          </p:cNvSpPr>
          <p:nvPr>
            <p:ph type="title"/>
          </p:nvPr>
        </p:nvSpPr>
        <p:spPr>
          <a:xfrm>
            <a:off x="804671" y="640263"/>
            <a:ext cx="3284331" cy="5254510"/>
          </a:xfrm>
        </p:spPr>
        <p:txBody>
          <a:bodyPr>
            <a:normAutofit/>
          </a:bodyPr>
          <a:lstStyle/>
          <a:p>
            <a:r>
              <a:rPr lang="en-US" sz="3600" b="1" dirty="0">
                <a:latin typeface="Avenir Next LT Pro Light" panose="020B0304020202020204" pitchFamily="34" charset="0"/>
              </a:rPr>
              <a:t>Preamble to Florida’s HT Expungement (Vacatur) Law</a:t>
            </a:r>
          </a:p>
        </p:txBody>
      </p:sp>
      <p:sp>
        <p:nvSpPr>
          <p:cNvPr id="3" name="Content Placeholder 2">
            <a:extLst>
              <a:ext uri="{FF2B5EF4-FFF2-40B4-BE49-F238E27FC236}">
                <a16:creationId xmlns:a16="http://schemas.microsoft.com/office/drawing/2014/main" id="{6212910E-AB15-48C7-AD3A-BB9AA798D372}"/>
              </a:ext>
            </a:extLst>
          </p:cNvPr>
          <p:cNvSpPr>
            <a:spLocks noGrp="1"/>
          </p:cNvSpPr>
          <p:nvPr>
            <p:ph idx="1"/>
          </p:nvPr>
        </p:nvSpPr>
        <p:spPr>
          <a:xfrm>
            <a:off x="5358384" y="640263"/>
            <a:ext cx="6028944" cy="5254510"/>
          </a:xfrm>
        </p:spPr>
        <p:txBody>
          <a:bodyPr anchor="ctr">
            <a:normAutofit lnSpcReduction="10000"/>
          </a:bodyPr>
          <a:lstStyle/>
          <a:p>
            <a:pPr marL="0" indent="0">
              <a:buNone/>
            </a:pPr>
            <a:r>
              <a:rPr lang="en-US" dirty="0">
                <a:solidFill>
                  <a:schemeClr val="bg1"/>
                </a:solidFill>
                <a:latin typeface="Avenir Next LT Pro Light" panose="020B0304020202020204" pitchFamily="34" charset="0"/>
              </a:rPr>
              <a:t>“Persons who are victims of human trafficking and who have been convicted of crimes committed at the behest of their traffickers are themselves victims of crimes. Such victims face barriers to employment and other life opportunities as long as these criminal convictions remain on record and accessible to potential employers and others. It is necessary that these records be made confidential in order for human trafficking victims to have the chance to rebuild their lives and reenter society.”</a:t>
            </a:r>
          </a:p>
        </p:txBody>
      </p:sp>
    </p:spTree>
    <p:extLst>
      <p:ext uri="{BB962C8B-B14F-4D97-AF65-F5344CB8AC3E}">
        <p14:creationId xmlns:p14="http://schemas.microsoft.com/office/powerpoint/2010/main" val="81841692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16D1E-CF90-4B4F-BCBA-18C5D9C53A81}"/>
              </a:ext>
            </a:extLst>
          </p:cNvPr>
          <p:cNvSpPr>
            <a:spLocks noGrp="1"/>
          </p:cNvSpPr>
          <p:nvPr>
            <p:ph type="title"/>
          </p:nvPr>
        </p:nvSpPr>
        <p:spPr/>
        <p:txBody>
          <a:bodyPr/>
          <a:lstStyle/>
          <a:p>
            <a:r>
              <a:rPr lang="en-US" b="1">
                <a:latin typeface="Avenir Next LT Pro Light" panose="020B0304020202020204" pitchFamily="34" charset="0"/>
              </a:rPr>
              <a:t>Florida’s HT Expungement (Vacatur) Law </a:t>
            </a:r>
            <a:endParaRPr lang="en-US" b="1" dirty="0">
              <a:latin typeface="Avenir Next LT Pro Light" panose="020B0304020202020204" pitchFamily="34" charset="0"/>
            </a:endParaRPr>
          </a:p>
        </p:txBody>
      </p:sp>
      <p:sp>
        <p:nvSpPr>
          <p:cNvPr id="3" name="Content Placeholder 2">
            <a:extLst>
              <a:ext uri="{FF2B5EF4-FFF2-40B4-BE49-F238E27FC236}">
                <a16:creationId xmlns:a16="http://schemas.microsoft.com/office/drawing/2014/main" id="{E6061DE8-677E-4D10-80F0-8276869537A6}"/>
              </a:ext>
            </a:extLst>
          </p:cNvPr>
          <p:cNvSpPr>
            <a:spLocks noGrp="1"/>
          </p:cNvSpPr>
          <p:nvPr>
            <p:ph idx="1"/>
          </p:nvPr>
        </p:nvSpPr>
        <p:spPr/>
        <p:txBody>
          <a:bodyPr/>
          <a:lstStyle/>
          <a:p>
            <a:r>
              <a:rPr lang="en-US" dirty="0">
                <a:latin typeface="Avenir Next LT Pro Light" panose="020B0304020202020204" pitchFamily="34" charset="0"/>
              </a:rPr>
              <a:t>Victim of HT may petition for “expunction” of criminal history record resulting from arrest or filing of charges (disposition doesn’t matter)</a:t>
            </a:r>
          </a:p>
          <a:p>
            <a:pPr marL="0" indent="0">
              <a:buNone/>
            </a:pPr>
            <a:endParaRPr lang="en-US" dirty="0">
              <a:latin typeface="Avenir Next LT Pro Light" panose="020B0304020202020204" pitchFamily="34" charset="0"/>
            </a:endParaRPr>
          </a:p>
          <a:p>
            <a:r>
              <a:rPr lang="en-US" dirty="0">
                <a:latin typeface="Avenir Next LT Pro Light" panose="020B0304020202020204" pitchFamily="34" charset="0"/>
              </a:rPr>
              <a:t>Offense committed/reported to be committed while victim of HT, as part of HT scheme/at the direction of an operator of the scheme, including but not limited to prostitution/obscenity charges</a:t>
            </a:r>
          </a:p>
          <a:p>
            <a:endParaRPr lang="en-US" dirty="0">
              <a:latin typeface="Avenir Next LT Pro Light" panose="020B0304020202020204" pitchFamily="34" charset="0"/>
            </a:endParaRPr>
          </a:p>
          <a:p>
            <a:endParaRPr lang="en-US" dirty="0">
              <a:latin typeface="Avenir Next LT Pro Light" panose="020B0304020202020204" pitchFamily="34" charset="0"/>
            </a:endParaRPr>
          </a:p>
        </p:txBody>
      </p:sp>
    </p:spTree>
    <p:extLst>
      <p:ext uri="{BB962C8B-B14F-4D97-AF65-F5344CB8AC3E}">
        <p14:creationId xmlns:p14="http://schemas.microsoft.com/office/powerpoint/2010/main" val="3423471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16D1E-CF90-4B4F-BCBA-18C5D9C53A81}"/>
              </a:ext>
            </a:extLst>
          </p:cNvPr>
          <p:cNvSpPr>
            <a:spLocks noGrp="1"/>
          </p:cNvSpPr>
          <p:nvPr>
            <p:ph type="title"/>
          </p:nvPr>
        </p:nvSpPr>
        <p:spPr/>
        <p:txBody>
          <a:bodyPr/>
          <a:lstStyle/>
          <a:p>
            <a:r>
              <a:rPr lang="en-US" b="1">
                <a:latin typeface="Avenir Next LT Pro Light" panose="020B0304020202020204" pitchFamily="34" charset="0"/>
              </a:rPr>
              <a:t>Florida’s HT Expungement (Vacatur) Law </a:t>
            </a:r>
            <a:endParaRPr lang="en-US" b="1" dirty="0">
              <a:latin typeface="Avenir Next LT Pro Light" panose="020B0304020202020204" pitchFamily="34" charset="0"/>
            </a:endParaRPr>
          </a:p>
        </p:txBody>
      </p:sp>
      <p:sp>
        <p:nvSpPr>
          <p:cNvPr id="3" name="Content Placeholder 2">
            <a:extLst>
              <a:ext uri="{FF2B5EF4-FFF2-40B4-BE49-F238E27FC236}">
                <a16:creationId xmlns:a16="http://schemas.microsoft.com/office/drawing/2014/main" id="{E6061DE8-677E-4D10-80F0-8276869537A6}"/>
              </a:ext>
            </a:extLst>
          </p:cNvPr>
          <p:cNvSpPr>
            <a:spLocks noGrp="1"/>
          </p:cNvSpPr>
          <p:nvPr>
            <p:ph idx="1"/>
          </p:nvPr>
        </p:nvSpPr>
        <p:spPr/>
        <p:txBody>
          <a:bodyPr>
            <a:normAutofit lnSpcReduction="10000"/>
          </a:bodyPr>
          <a:lstStyle/>
          <a:p>
            <a:pPr marL="0" indent="0">
              <a:buNone/>
            </a:pPr>
            <a:r>
              <a:rPr lang="en-US" sz="2400" dirty="0">
                <a:latin typeface="Avenir Next LT Pro Light" panose="020B0304020202020204" pitchFamily="34" charset="0"/>
              </a:rPr>
              <a:t>Ineligible Offenses:</a:t>
            </a:r>
          </a:p>
          <a:p>
            <a:pPr lvl="1"/>
            <a:r>
              <a:rPr lang="en-US" sz="2000" dirty="0">
                <a:latin typeface="Avenir Next LT Pro Light" panose="020B0304020202020204" pitchFamily="34" charset="0"/>
              </a:rPr>
              <a:t>Arson</a:t>
            </a:r>
          </a:p>
          <a:p>
            <a:pPr lvl="1"/>
            <a:r>
              <a:rPr lang="en-US" sz="2000" dirty="0">
                <a:latin typeface="Avenir Next LT Pro Light" panose="020B0304020202020204" pitchFamily="34" charset="0"/>
              </a:rPr>
              <a:t>Sexual Battery</a:t>
            </a:r>
          </a:p>
          <a:p>
            <a:pPr lvl="1"/>
            <a:r>
              <a:rPr lang="en-US" sz="2000" b="1" dirty="0">
                <a:latin typeface="Avenir Next LT Pro Light" panose="020B0304020202020204" pitchFamily="34" charset="0"/>
              </a:rPr>
              <a:t>Robbery</a:t>
            </a:r>
          </a:p>
          <a:p>
            <a:pPr lvl="1"/>
            <a:r>
              <a:rPr lang="en-US" sz="2000" b="1" dirty="0">
                <a:latin typeface="Avenir Next LT Pro Light" panose="020B0304020202020204" pitchFamily="34" charset="0"/>
              </a:rPr>
              <a:t>Kidnapping</a:t>
            </a:r>
            <a:endParaRPr lang="en-US" sz="2000" dirty="0">
              <a:latin typeface="Avenir Next LT Pro Light" panose="020B0304020202020204" pitchFamily="34" charset="0"/>
            </a:endParaRPr>
          </a:p>
          <a:p>
            <a:pPr lvl="1"/>
            <a:r>
              <a:rPr lang="en-US" sz="2000" dirty="0">
                <a:latin typeface="Avenir Next LT Pro Light" panose="020B0304020202020204" pitchFamily="34" charset="0"/>
              </a:rPr>
              <a:t>Aggravated Child Abuse</a:t>
            </a:r>
          </a:p>
          <a:p>
            <a:pPr lvl="1"/>
            <a:r>
              <a:rPr lang="en-US" sz="2000" dirty="0">
                <a:latin typeface="Avenir Next LT Pro Light" panose="020B0304020202020204" pitchFamily="34" charset="0"/>
              </a:rPr>
              <a:t>Aggravated Assault w/ Deadly Weapon</a:t>
            </a:r>
          </a:p>
          <a:p>
            <a:pPr lvl="1"/>
            <a:r>
              <a:rPr lang="en-US" sz="2000" dirty="0">
                <a:latin typeface="Avenir Next LT Pro Light" panose="020B0304020202020204" pitchFamily="34" charset="0"/>
              </a:rPr>
              <a:t>Murder</a:t>
            </a:r>
          </a:p>
          <a:p>
            <a:pPr lvl="1"/>
            <a:r>
              <a:rPr lang="en-US" sz="2000" dirty="0">
                <a:latin typeface="Avenir Next LT Pro Light" panose="020B0304020202020204" pitchFamily="34" charset="0"/>
              </a:rPr>
              <a:t>Manslaughter </a:t>
            </a:r>
          </a:p>
          <a:p>
            <a:pPr lvl="1"/>
            <a:r>
              <a:rPr lang="en-US" sz="2000" dirty="0">
                <a:latin typeface="Avenir Next LT Pro Light" panose="020B0304020202020204" pitchFamily="34" charset="0"/>
              </a:rPr>
              <a:t>Discharging a Bomb</a:t>
            </a:r>
          </a:p>
          <a:p>
            <a:pPr lvl="1"/>
            <a:r>
              <a:rPr lang="en-US" sz="2000" dirty="0">
                <a:latin typeface="Avenir Next LT Pro Light" panose="020B0304020202020204" pitchFamily="34" charset="0"/>
              </a:rPr>
              <a:t>Armed Burglary</a:t>
            </a:r>
          </a:p>
          <a:p>
            <a:pPr lvl="1"/>
            <a:r>
              <a:rPr lang="en-US" sz="2000" b="1" dirty="0">
                <a:latin typeface="Avenir Next LT Pro Light" panose="020B0304020202020204" pitchFamily="34" charset="0"/>
              </a:rPr>
              <a:t>Aggravated Battery</a:t>
            </a:r>
            <a:endParaRPr lang="en-US" sz="2000" dirty="0">
              <a:latin typeface="Avenir Next LT Pro Light" panose="020B0304020202020204" pitchFamily="34" charset="0"/>
            </a:endParaRPr>
          </a:p>
          <a:p>
            <a:pPr lvl="1"/>
            <a:r>
              <a:rPr lang="en-US" sz="2000" dirty="0">
                <a:latin typeface="Avenir Next LT Pro Light" panose="020B0304020202020204" pitchFamily="34" charset="0"/>
              </a:rPr>
              <a:t>Aggravated Stalking</a:t>
            </a:r>
          </a:p>
        </p:txBody>
      </p:sp>
    </p:spTree>
    <p:extLst>
      <p:ext uri="{BB962C8B-B14F-4D97-AF65-F5344CB8AC3E}">
        <p14:creationId xmlns:p14="http://schemas.microsoft.com/office/powerpoint/2010/main" val="2628291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16D1E-CF90-4B4F-BCBA-18C5D9C53A81}"/>
              </a:ext>
            </a:extLst>
          </p:cNvPr>
          <p:cNvSpPr>
            <a:spLocks noGrp="1"/>
          </p:cNvSpPr>
          <p:nvPr>
            <p:ph type="title"/>
          </p:nvPr>
        </p:nvSpPr>
        <p:spPr/>
        <p:txBody>
          <a:bodyPr/>
          <a:lstStyle/>
          <a:p>
            <a:r>
              <a:rPr lang="en-US" b="1">
                <a:latin typeface="Avenir Next LT Pro Light" panose="020B0304020202020204" pitchFamily="34" charset="0"/>
              </a:rPr>
              <a:t>Florida’s HT Expungement (Vacatur) Law </a:t>
            </a:r>
            <a:endParaRPr lang="en-US" b="1" dirty="0">
              <a:latin typeface="Avenir Next LT Pro Light" panose="020B0304020202020204" pitchFamily="34" charset="0"/>
            </a:endParaRPr>
          </a:p>
        </p:txBody>
      </p:sp>
      <p:sp>
        <p:nvSpPr>
          <p:cNvPr id="3" name="Content Placeholder 2">
            <a:extLst>
              <a:ext uri="{FF2B5EF4-FFF2-40B4-BE49-F238E27FC236}">
                <a16:creationId xmlns:a16="http://schemas.microsoft.com/office/drawing/2014/main" id="{E6061DE8-677E-4D10-80F0-8276869537A6}"/>
              </a:ext>
            </a:extLst>
          </p:cNvPr>
          <p:cNvSpPr>
            <a:spLocks noGrp="1"/>
          </p:cNvSpPr>
          <p:nvPr>
            <p:ph idx="1"/>
          </p:nvPr>
        </p:nvSpPr>
        <p:spPr/>
        <p:txBody>
          <a:bodyPr>
            <a:normAutofit/>
          </a:bodyPr>
          <a:lstStyle/>
          <a:p>
            <a:pPr marL="0" indent="0">
              <a:buNone/>
            </a:pPr>
            <a:r>
              <a:rPr lang="en-US" sz="3200" dirty="0">
                <a:latin typeface="Avenir Next LT Pro Light" panose="020B0304020202020204" pitchFamily="34" charset="0"/>
              </a:rPr>
              <a:t>Process: </a:t>
            </a:r>
          </a:p>
          <a:p>
            <a:r>
              <a:rPr lang="en-US" sz="2400" dirty="0">
                <a:latin typeface="Avenir Next LT Pro Light" panose="020B0304020202020204" pitchFamily="34" charset="0"/>
              </a:rPr>
              <a:t>Petition initiated only after victim has “ceased to be a victim of HT or has sought services for victims of HT”</a:t>
            </a:r>
          </a:p>
          <a:p>
            <a:pPr lvl="1"/>
            <a:r>
              <a:rPr lang="en-US" sz="2000" dirty="0">
                <a:latin typeface="Avenir Next LT Pro Light" panose="020B0304020202020204" pitchFamily="34" charset="0"/>
              </a:rPr>
              <a:t>Subject to reasonable concerns for safety of victim/family/other HT victims that may be jeopardized by brining petition</a:t>
            </a:r>
          </a:p>
          <a:p>
            <a:pPr lvl="1"/>
            <a:endParaRPr lang="en-US" sz="2000" dirty="0">
              <a:latin typeface="Avenir Next LT Pro Light" panose="020B0304020202020204" pitchFamily="34" charset="0"/>
            </a:endParaRPr>
          </a:p>
          <a:p>
            <a:r>
              <a:rPr lang="en-US" sz="2400" dirty="0">
                <a:latin typeface="Avenir Next LT Pro Light" panose="020B0304020202020204" pitchFamily="34" charset="0"/>
              </a:rPr>
              <a:t>Official documentation of victim’s status creates presumption that participation in offense was result of having been a victim of HT – but official doc. not required </a:t>
            </a:r>
          </a:p>
          <a:p>
            <a:pPr lvl="1"/>
            <a:r>
              <a:rPr lang="en-US" sz="2000" dirty="0">
                <a:latin typeface="Avenir Next LT Pro Light" panose="020B0304020202020204" pitchFamily="34" charset="0"/>
              </a:rPr>
              <a:t>When no documentation – determination made by showing of clear/convincing </a:t>
            </a:r>
            <a:r>
              <a:rPr lang="en-US" sz="2000" dirty="0" err="1">
                <a:latin typeface="Avenir Next LT Pro Light" panose="020B0304020202020204" pitchFamily="34" charset="0"/>
              </a:rPr>
              <a:t>ev</a:t>
            </a:r>
            <a:r>
              <a:rPr lang="en-US" sz="2000" dirty="0">
                <a:latin typeface="Avenir Next LT Pro Light" panose="020B0304020202020204" pitchFamily="34" charset="0"/>
              </a:rPr>
              <a:t>.</a:t>
            </a:r>
          </a:p>
          <a:p>
            <a:pPr lvl="1"/>
            <a:endParaRPr lang="en-US" sz="2000" dirty="0">
              <a:latin typeface="Avenir Next LT Pro Light" panose="020B0304020202020204" pitchFamily="34" charset="0"/>
            </a:endParaRPr>
          </a:p>
        </p:txBody>
      </p:sp>
    </p:spTree>
    <p:extLst>
      <p:ext uri="{BB962C8B-B14F-4D97-AF65-F5344CB8AC3E}">
        <p14:creationId xmlns:p14="http://schemas.microsoft.com/office/powerpoint/2010/main" val="3448331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16D1E-CF90-4B4F-BCBA-18C5D9C53A81}"/>
              </a:ext>
            </a:extLst>
          </p:cNvPr>
          <p:cNvSpPr>
            <a:spLocks noGrp="1"/>
          </p:cNvSpPr>
          <p:nvPr>
            <p:ph type="title"/>
          </p:nvPr>
        </p:nvSpPr>
        <p:spPr/>
        <p:txBody>
          <a:bodyPr/>
          <a:lstStyle/>
          <a:p>
            <a:r>
              <a:rPr lang="en-US" b="1">
                <a:latin typeface="Avenir Next LT Pro Light" panose="020B0304020202020204" pitchFamily="34" charset="0"/>
              </a:rPr>
              <a:t>Florida’s HT Expungement (Vacatur) Law </a:t>
            </a:r>
            <a:endParaRPr lang="en-US" b="1" dirty="0">
              <a:latin typeface="Avenir Next LT Pro Light" panose="020B0304020202020204" pitchFamily="34" charset="0"/>
            </a:endParaRPr>
          </a:p>
        </p:txBody>
      </p:sp>
      <p:sp>
        <p:nvSpPr>
          <p:cNvPr id="3" name="Content Placeholder 2">
            <a:extLst>
              <a:ext uri="{FF2B5EF4-FFF2-40B4-BE49-F238E27FC236}">
                <a16:creationId xmlns:a16="http://schemas.microsoft.com/office/drawing/2014/main" id="{E6061DE8-677E-4D10-80F0-8276869537A6}"/>
              </a:ext>
            </a:extLst>
          </p:cNvPr>
          <p:cNvSpPr>
            <a:spLocks noGrp="1"/>
          </p:cNvSpPr>
          <p:nvPr>
            <p:ph idx="1"/>
          </p:nvPr>
        </p:nvSpPr>
        <p:spPr/>
        <p:txBody>
          <a:bodyPr>
            <a:normAutofit/>
          </a:bodyPr>
          <a:lstStyle/>
          <a:p>
            <a:pPr marL="0" indent="0">
              <a:buNone/>
            </a:pPr>
            <a:r>
              <a:rPr lang="en-US" sz="4000" dirty="0">
                <a:latin typeface="Avenir Next LT Pro Light" panose="020B0304020202020204" pitchFamily="34" charset="0"/>
              </a:rPr>
              <a:t>Result: </a:t>
            </a:r>
          </a:p>
          <a:p>
            <a:pPr marL="0" indent="0">
              <a:buNone/>
            </a:pPr>
            <a:endParaRPr lang="en-US" sz="4000" dirty="0">
              <a:latin typeface="Avenir Next LT Pro Light" panose="020B0304020202020204" pitchFamily="34" charset="0"/>
            </a:endParaRPr>
          </a:p>
          <a:p>
            <a:r>
              <a:rPr lang="en-US" sz="3200" dirty="0">
                <a:latin typeface="Avenir Next LT Pro Light" panose="020B0304020202020204" pitchFamily="34" charset="0"/>
              </a:rPr>
              <a:t>“A conviction expunged under this section is deemed to have been vacated due to a </a:t>
            </a:r>
            <a:r>
              <a:rPr lang="en-US" sz="3200" b="1" dirty="0">
                <a:latin typeface="Avenir Next LT Pro Light" panose="020B0304020202020204" pitchFamily="34" charset="0"/>
              </a:rPr>
              <a:t>substantive defect in the underlying criminal proceedings</a:t>
            </a:r>
            <a:r>
              <a:rPr lang="en-US" sz="3200" dirty="0">
                <a:latin typeface="Avenir Next LT Pro Light" panose="020B0304020202020204" pitchFamily="34" charset="0"/>
              </a:rPr>
              <a:t>.”</a:t>
            </a:r>
          </a:p>
          <a:p>
            <a:endParaRPr lang="en-US" sz="2000" dirty="0">
              <a:latin typeface="Avenir Next LT Pro Light" panose="020B0304020202020204" pitchFamily="34" charset="0"/>
            </a:endParaRPr>
          </a:p>
        </p:txBody>
      </p:sp>
    </p:spTree>
    <p:extLst>
      <p:ext uri="{BB962C8B-B14F-4D97-AF65-F5344CB8AC3E}">
        <p14:creationId xmlns:p14="http://schemas.microsoft.com/office/powerpoint/2010/main" val="446504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16D1E-CF90-4B4F-BCBA-18C5D9C53A81}"/>
              </a:ext>
            </a:extLst>
          </p:cNvPr>
          <p:cNvSpPr>
            <a:spLocks noGrp="1"/>
          </p:cNvSpPr>
          <p:nvPr>
            <p:ph type="title"/>
          </p:nvPr>
        </p:nvSpPr>
        <p:spPr/>
        <p:txBody>
          <a:bodyPr/>
          <a:lstStyle/>
          <a:p>
            <a:r>
              <a:rPr lang="en-US" b="1">
                <a:latin typeface="Avenir Next LT Pro Light" panose="020B0304020202020204" pitchFamily="34" charset="0"/>
              </a:rPr>
              <a:t>Florida’s HT Expungement (Vacatur) Law </a:t>
            </a:r>
            <a:endParaRPr lang="en-US" b="1" dirty="0">
              <a:latin typeface="Avenir Next LT Pro Light" panose="020B0304020202020204" pitchFamily="34" charset="0"/>
            </a:endParaRPr>
          </a:p>
        </p:txBody>
      </p:sp>
      <p:sp>
        <p:nvSpPr>
          <p:cNvPr id="3" name="Content Placeholder 2">
            <a:extLst>
              <a:ext uri="{FF2B5EF4-FFF2-40B4-BE49-F238E27FC236}">
                <a16:creationId xmlns:a16="http://schemas.microsoft.com/office/drawing/2014/main" id="{E6061DE8-677E-4D10-80F0-8276869537A6}"/>
              </a:ext>
            </a:extLst>
          </p:cNvPr>
          <p:cNvSpPr>
            <a:spLocks noGrp="1"/>
          </p:cNvSpPr>
          <p:nvPr>
            <p:ph idx="1"/>
          </p:nvPr>
        </p:nvSpPr>
        <p:spPr/>
        <p:txBody>
          <a:bodyPr>
            <a:normAutofit/>
          </a:bodyPr>
          <a:lstStyle/>
          <a:p>
            <a:pPr marL="0" indent="0">
              <a:buNone/>
            </a:pPr>
            <a:r>
              <a:rPr lang="en-US" sz="3200" dirty="0">
                <a:latin typeface="Avenir Next LT Pro Light" panose="020B0304020202020204" pitchFamily="34" charset="0"/>
              </a:rPr>
              <a:t>Results Continued: </a:t>
            </a:r>
          </a:p>
          <a:p>
            <a:r>
              <a:rPr lang="en-US" sz="2400" dirty="0">
                <a:latin typeface="Avenir Next LT Pro Light" panose="020B0304020202020204" pitchFamily="34" charset="0"/>
              </a:rPr>
              <a:t>Records must be physically destroyed by all criminal justice agencies that have custody of the record </a:t>
            </a:r>
          </a:p>
          <a:p>
            <a:r>
              <a:rPr lang="en-US" sz="2400" dirty="0">
                <a:latin typeface="Avenir Next LT Pro Light" panose="020B0304020202020204" pitchFamily="34" charset="0"/>
              </a:rPr>
              <a:t>Victim may deny expunged arrests </a:t>
            </a:r>
            <a:r>
              <a:rPr lang="en-US" sz="2400" i="1" dirty="0">
                <a:latin typeface="Avenir Next LT Pro Light" panose="020B0304020202020204" pitchFamily="34" charset="0"/>
              </a:rPr>
              <a:t>except if applying for employment at criminal justice agency or if defendant in criminal prosecution</a:t>
            </a:r>
          </a:p>
          <a:p>
            <a:r>
              <a:rPr lang="en-US" sz="2400" dirty="0">
                <a:latin typeface="Avenir Next LT Pro Light" panose="020B0304020202020204" pitchFamily="34" charset="0"/>
              </a:rPr>
              <a:t>When Florida Department of Law Enforcement, permissible agency, retains record – does so confidentially </a:t>
            </a:r>
            <a:r>
              <a:rPr lang="en-US" sz="2400" i="1" dirty="0">
                <a:latin typeface="Avenir Next LT Pro Light" panose="020B0304020202020204" pitchFamily="34" charset="0"/>
              </a:rPr>
              <a:t>except to assist criminal justice agency for criminal justice purpose, determining eligibility to possess a firearm, upon court order</a:t>
            </a:r>
            <a:endParaRPr lang="en-US" sz="2400" dirty="0">
              <a:latin typeface="Avenir Next LT Pro Light" panose="020B0304020202020204" pitchFamily="34" charset="0"/>
            </a:endParaRPr>
          </a:p>
          <a:p>
            <a:endParaRPr lang="en-US" sz="2000" dirty="0">
              <a:latin typeface="Avenir Next LT Pro Light" panose="020B0304020202020204" pitchFamily="34" charset="0"/>
            </a:endParaRPr>
          </a:p>
        </p:txBody>
      </p:sp>
    </p:spTree>
    <p:extLst>
      <p:ext uri="{BB962C8B-B14F-4D97-AF65-F5344CB8AC3E}">
        <p14:creationId xmlns:p14="http://schemas.microsoft.com/office/powerpoint/2010/main" val="27994266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405</Words>
  <Application>Microsoft Office PowerPoint</Application>
  <PresentationFormat>Widescreen</PresentationFormat>
  <Paragraphs>36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Avenir Next LT Pro Light</vt:lpstr>
      <vt:lpstr>Calibri</vt:lpstr>
      <vt:lpstr>Calibri Light</vt:lpstr>
      <vt:lpstr>Office Theme</vt:lpstr>
      <vt:lpstr>Preamble to Florida’s HT Expungement (Vacatur) Law</vt:lpstr>
      <vt:lpstr>Florida’s HT Expungement (Vacatur) Law </vt:lpstr>
      <vt:lpstr>Florida’s HT Expungement (Vacatur) Law </vt:lpstr>
      <vt:lpstr>Florida’s HT Expungement (Vacatur) Law </vt:lpstr>
      <vt:lpstr>Florida’s HT Expungement (Vacatur) Law </vt:lpstr>
      <vt:lpstr>Florida’s HT Expungement (Vacatur) Law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Preamble to Florida’s HT Expungement (Vacatur) Law</dc:title>
  <dc:creator>Rossman, Jenny</dc:creator>
  <cp:lastModifiedBy>Rossman, Jenny</cp:lastModifiedBy>
  <cp:revision>7</cp:revision>
  <dcterms:created xsi:type="dcterms:W3CDTF">2021-01-05T14:38:06Z</dcterms:created>
  <dcterms:modified xsi:type="dcterms:W3CDTF">2021-01-05T15:57:09Z</dcterms:modified>
</cp:coreProperties>
</file>