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3"/>
  </p:notesMasterIdLst>
  <p:handoutMasterIdLst>
    <p:handoutMasterId r:id="rId24"/>
  </p:handoutMasterIdLst>
  <p:sldIdLst>
    <p:sldId id="281" r:id="rId2"/>
    <p:sldId id="416" r:id="rId3"/>
    <p:sldId id="282" r:id="rId4"/>
    <p:sldId id="462" r:id="rId5"/>
    <p:sldId id="466" r:id="rId6"/>
    <p:sldId id="467" r:id="rId7"/>
    <p:sldId id="463" r:id="rId8"/>
    <p:sldId id="464" r:id="rId9"/>
    <p:sldId id="465" r:id="rId10"/>
    <p:sldId id="451" r:id="rId11"/>
    <p:sldId id="428" r:id="rId12"/>
    <p:sldId id="459" r:id="rId13"/>
    <p:sldId id="455" r:id="rId14"/>
    <p:sldId id="456" r:id="rId15"/>
    <p:sldId id="457" r:id="rId16"/>
    <p:sldId id="460" r:id="rId17"/>
    <p:sldId id="461" r:id="rId18"/>
    <p:sldId id="453" r:id="rId19"/>
    <p:sldId id="436" r:id="rId20"/>
    <p:sldId id="395" r:id="rId21"/>
    <p:sldId id="423"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mn-ea"/>
        <a:cs typeface="+mn-cs"/>
      </a:defRPr>
    </a:lvl5pPr>
    <a:lvl6pPr marL="2286000" algn="l" defTabSz="914400" rtl="0" eaLnBrk="1" latinLnBrk="0" hangingPunct="1">
      <a:defRPr kern="1200">
        <a:solidFill>
          <a:schemeClr val="tx1"/>
        </a:solidFill>
        <a:latin typeface="Garamond" panose="02020404030301010803" pitchFamily="18" charset="0"/>
        <a:ea typeface="+mn-ea"/>
        <a:cs typeface="+mn-cs"/>
      </a:defRPr>
    </a:lvl6pPr>
    <a:lvl7pPr marL="2743200" algn="l" defTabSz="914400" rtl="0" eaLnBrk="1" latinLnBrk="0" hangingPunct="1">
      <a:defRPr kern="1200">
        <a:solidFill>
          <a:schemeClr val="tx1"/>
        </a:solidFill>
        <a:latin typeface="Garamond" panose="02020404030301010803" pitchFamily="18" charset="0"/>
        <a:ea typeface="+mn-ea"/>
        <a:cs typeface="+mn-cs"/>
      </a:defRPr>
    </a:lvl7pPr>
    <a:lvl8pPr marL="3200400" algn="l" defTabSz="914400" rtl="0" eaLnBrk="1" latinLnBrk="0" hangingPunct="1">
      <a:defRPr kern="1200">
        <a:solidFill>
          <a:schemeClr val="tx1"/>
        </a:solidFill>
        <a:latin typeface="Garamond" panose="02020404030301010803" pitchFamily="18" charset="0"/>
        <a:ea typeface="+mn-ea"/>
        <a:cs typeface="+mn-cs"/>
      </a:defRPr>
    </a:lvl8pPr>
    <a:lvl9pPr marL="3657600" algn="l" defTabSz="914400" rtl="0" eaLnBrk="1" latinLnBrk="0" hangingPunct="1">
      <a:defRPr kern="1200">
        <a:solidFill>
          <a:schemeClr val="tx1"/>
        </a:solidFill>
        <a:latin typeface="Garamond" panose="020204040303010108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2208" autoAdjust="0"/>
  </p:normalViewPr>
  <p:slideViewPr>
    <p:cSldViewPr>
      <p:cViewPr varScale="1">
        <p:scale>
          <a:sx n="90" d="100"/>
          <a:sy n="90" d="100"/>
        </p:scale>
        <p:origin x="1613"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A48CCF8A-9B2F-4F4B-9486-A27A353C580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9939" name="Rectangle 3">
            <a:extLst>
              <a:ext uri="{FF2B5EF4-FFF2-40B4-BE49-F238E27FC236}">
                <a16:creationId xmlns:a16="http://schemas.microsoft.com/office/drawing/2014/main" id="{8FB6EF2C-0F18-4C67-8B7F-0F225B8C0F58}"/>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9940" name="Rectangle 4">
            <a:extLst>
              <a:ext uri="{FF2B5EF4-FFF2-40B4-BE49-F238E27FC236}">
                <a16:creationId xmlns:a16="http://schemas.microsoft.com/office/drawing/2014/main" id="{414491AD-F85F-4DB5-B44D-B48E8C360E15}"/>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9941" name="Rectangle 5">
            <a:extLst>
              <a:ext uri="{FF2B5EF4-FFF2-40B4-BE49-F238E27FC236}">
                <a16:creationId xmlns:a16="http://schemas.microsoft.com/office/drawing/2014/main" id="{B53800F0-25AC-410B-9DCF-D771E8BB6B90}"/>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2ADF79FA-9470-4A9B-A0FF-E5ECFBC5CD44}"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C6AD54AB-6B97-4648-ACDE-F0C3A19B95D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8915" name="Rectangle 3">
            <a:extLst>
              <a:ext uri="{FF2B5EF4-FFF2-40B4-BE49-F238E27FC236}">
                <a16:creationId xmlns:a16="http://schemas.microsoft.com/office/drawing/2014/main" id="{45DD9C07-E6AD-4EE5-A95D-0FF3BE5A2947}"/>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D391D69B-3ADC-4B75-B28B-831EFE4231AF}"/>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7" name="Rectangle 5">
            <a:extLst>
              <a:ext uri="{FF2B5EF4-FFF2-40B4-BE49-F238E27FC236}">
                <a16:creationId xmlns:a16="http://schemas.microsoft.com/office/drawing/2014/main" id="{CC9755B2-1C3B-489E-806D-8170D7288164}"/>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a:extLst>
              <a:ext uri="{FF2B5EF4-FFF2-40B4-BE49-F238E27FC236}">
                <a16:creationId xmlns:a16="http://schemas.microsoft.com/office/drawing/2014/main" id="{4920733C-5353-447E-9432-26C72E30683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8919" name="Rectangle 7">
            <a:extLst>
              <a:ext uri="{FF2B5EF4-FFF2-40B4-BE49-F238E27FC236}">
                <a16:creationId xmlns:a16="http://schemas.microsoft.com/office/drawing/2014/main" id="{5E8755CF-D366-4761-8A5D-EA06E4B40EBE}"/>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21DB4E0B-B112-4FF6-87DB-D251CAE2D073}"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B6CC1AB-212C-44BE-9736-99866E28B8D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fld id="{EC9998D2-87B3-4B75-BFC7-A0266724E55A}" type="slidenum">
              <a:rPr lang="en-US" altLang="en-US">
                <a:latin typeface="Arial" panose="020B0604020202020204" pitchFamily="34" charset="0"/>
              </a:rPr>
              <a:pPr/>
              <a:t>1</a:t>
            </a:fld>
            <a:endParaRPr lang="en-US" altLang="en-US">
              <a:latin typeface="Arial" panose="020B0604020202020204" pitchFamily="34" charset="0"/>
            </a:endParaRPr>
          </a:p>
        </p:txBody>
      </p:sp>
      <p:sp>
        <p:nvSpPr>
          <p:cNvPr id="6147" name="Rectangle 2">
            <a:extLst>
              <a:ext uri="{FF2B5EF4-FFF2-40B4-BE49-F238E27FC236}">
                <a16:creationId xmlns:a16="http://schemas.microsoft.com/office/drawing/2014/main" id="{4111D6AC-778C-4E83-BA06-8A0AB47AEF57}"/>
              </a:ext>
            </a:extLst>
          </p:cNvPr>
          <p:cNvSpPr>
            <a:spLocks noRot="1" noChangeArrowheads="1" noTextEdit="1"/>
          </p:cNvSpPr>
          <p:nvPr>
            <p:ph type="sldImg"/>
          </p:nvPr>
        </p:nvSpPr>
        <p:spPr>
          <a:xfrm>
            <a:off x="1144588" y="685800"/>
            <a:ext cx="4572000" cy="3429000"/>
          </a:xfrm>
          <a:ln/>
        </p:spPr>
      </p:sp>
      <p:sp>
        <p:nvSpPr>
          <p:cNvPr id="6148" name="Rectangle 3">
            <a:extLst>
              <a:ext uri="{FF2B5EF4-FFF2-40B4-BE49-F238E27FC236}">
                <a16:creationId xmlns:a16="http://schemas.microsoft.com/office/drawing/2014/main" id="{B0422952-106F-4BFE-90CE-F8533E7B106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6149" name="Date Placeholder 1">
            <a:extLst>
              <a:ext uri="{FF2B5EF4-FFF2-40B4-BE49-F238E27FC236}">
                <a16:creationId xmlns:a16="http://schemas.microsoft.com/office/drawing/2014/main" id="{13EA2E00-D496-41E1-95B3-0F1C84653BC3}"/>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D4679C7A-B727-498D-BF9A-690F7DFF6B0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fld id="{5EA1A9A5-3E6F-407F-A468-8EF7464BD654}" type="slidenum">
              <a:rPr lang="en-US" altLang="en-US">
                <a:latin typeface="Arial" panose="020B0604020202020204" pitchFamily="34" charset="0"/>
              </a:rPr>
              <a:pPr/>
              <a:t>3</a:t>
            </a:fld>
            <a:endParaRPr lang="en-US" altLang="en-US">
              <a:latin typeface="Arial" panose="020B0604020202020204" pitchFamily="34" charset="0"/>
            </a:endParaRPr>
          </a:p>
        </p:txBody>
      </p:sp>
      <p:sp>
        <p:nvSpPr>
          <p:cNvPr id="9219" name="Rectangle 2">
            <a:extLst>
              <a:ext uri="{FF2B5EF4-FFF2-40B4-BE49-F238E27FC236}">
                <a16:creationId xmlns:a16="http://schemas.microsoft.com/office/drawing/2014/main" id="{0E53A0BE-1044-4AD8-83C0-B838C7B4EA87}"/>
              </a:ext>
            </a:extLst>
          </p:cNvPr>
          <p:cNvSpPr>
            <a:spLocks noRot="1" noChangeArrowheads="1" noTextEdit="1"/>
          </p:cNvSpPr>
          <p:nvPr>
            <p:ph type="sldImg"/>
          </p:nvPr>
        </p:nvSpPr>
        <p:spPr>
          <a:xfrm>
            <a:off x="1144588" y="685800"/>
            <a:ext cx="4572000" cy="3429000"/>
          </a:xfrm>
          <a:ln/>
        </p:spPr>
      </p:sp>
      <p:sp>
        <p:nvSpPr>
          <p:cNvPr id="9220" name="Rectangle 3">
            <a:extLst>
              <a:ext uri="{FF2B5EF4-FFF2-40B4-BE49-F238E27FC236}">
                <a16:creationId xmlns:a16="http://schemas.microsoft.com/office/drawing/2014/main" id="{2A34595B-179B-4C38-A2DB-332FC2DDF5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9221" name="Date Placeholder 1">
            <a:extLst>
              <a:ext uri="{FF2B5EF4-FFF2-40B4-BE49-F238E27FC236}">
                <a16:creationId xmlns:a16="http://schemas.microsoft.com/office/drawing/2014/main" id="{FFBE67D9-544B-4404-8900-9C7CED6DAFC6}"/>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84C59F9A-9D33-47B4-8F4E-35ADA0DA8745}"/>
              </a:ext>
            </a:extLst>
          </p:cNvPr>
          <p:cNvGrpSpPr>
            <a:grpSpLocks/>
          </p:cNvGrpSpPr>
          <p:nvPr/>
        </p:nvGrpSpPr>
        <p:grpSpPr bwMode="auto">
          <a:xfrm>
            <a:off x="0" y="0"/>
            <a:ext cx="9140825" cy="6850063"/>
            <a:chOff x="0" y="0"/>
            <a:chExt cx="5758" cy="4315"/>
          </a:xfrm>
        </p:grpSpPr>
        <p:grpSp>
          <p:nvGrpSpPr>
            <p:cNvPr id="5" name="Group 3">
              <a:extLst>
                <a:ext uri="{FF2B5EF4-FFF2-40B4-BE49-F238E27FC236}">
                  <a16:creationId xmlns:a16="http://schemas.microsoft.com/office/drawing/2014/main" id="{3BE58865-CD9D-48C0-9D3F-0089544F6CB3}"/>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101FBCC5-37B8-49BF-B077-704AB98DA6A9}"/>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a:extLst>
                  <a:ext uri="{FF2B5EF4-FFF2-40B4-BE49-F238E27FC236}">
                    <a16:creationId xmlns:a16="http://schemas.microsoft.com/office/drawing/2014/main" id="{38064731-31A4-4A83-880D-2C3718390B6E}"/>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a:extLst>
                  <a:ext uri="{FF2B5EF4-FFF2-40B4-BE49-F238E27FC236}">
                    <a16:creationId xmlns:a16="http://schemas.microsoft.com/office/drawing/2014/main" id="{DA3CBCEA-68D6-4CDC-9281-8D1B315F2E99}"/>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a:extLst>
                  <a:ext uri="{FF2B5EF4-FFF2-40B4-BE49-F238E27FC236}">
                    <a16:creationId xmlns:a16="http://schemas.microsoft.com/office/drawing/2014/main" id="{12C13569-EBD8-4466-A645-58D24D44E450}"/>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8">
                <a:extLst>
                  <a:ext uri="{FF2B5EF4-FFF2-40B4-BE49-F238E27FC236}">
                    <a16:creationId xmlns:a16="http://schemas.microsoft.com/office/drawing/2014/main" id="{6FD372F6-835C-47D2-8300-73DDEDC043CE}"/>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a:extLst>
                <a:ext uri="{FF2B5EF4-FFF2-40B4-BE49-F238E27FC236}">
                  <a16:creationId xmlns:a16="http://schemas.microsoft.com/office/drawing/2014/main" id="{18071ED6-E020-40E4-A806-F9AA369EFCBF}"/>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a:extLst>
                <a:ext uri="{FF2B5EF4-FFF2-40B4-BE49-F238E27FC236}">
                  <a16:creationId xmlns:a16="http://schemas.microsoft.com/office/drawing/2014/main" id="{A7875CD1-7CE2-4AA8-B55B-0C855AEC9E80}"/>
                </a:ext>
              </a:extLst>
            </p:cNvPr>
            <p:cNvSpPr>
              <a:spLocks/>
            </p:cNvSpPr>
            <p:nvPr/>
          </p:nvSpPr>
          <p:spPr bwMode="hidden">
            <a:xfrm>
              <a:off x="0" y="0"/>
              <a:ext cx="5758" cy="1776"/>
            </a:xfrm>
            <a:custGeom>
              <a:avLst/>
              <a:gdLst>
                <a:gd name="T0" fmla="*/ 0 w 5740"/>
                <a:gd name="T1" fmla="*/ 0 h 1906"/>
                <a:gd name="T2" fmla="*/ 0 w 5740"/>
                <a:gd name="T3" fmla="*/ 709 h 1906"/>
                <a:gd name="T4" fmla="*/ 5997 w 5740"/>
                <a:gd name="T5" fmla="*/ 709 h 1906"/>
                <a:gd name="T6" fmla="*/ 5997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227"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922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a:extLst>
              <a:ext uri="{FF2B5EF4-FFF2-40B4-BE49-F238E27FC236}">
                <a16:creationId xmlns:a16="http://schemas.microsoft.com/office/drawing/2014/main" id="{261CFAAE-96BE-4C16-802C-6D1470C73DAF}"/>
              </a:ext>
            </a:extLst>
          </p:cNvPr>
          <p:cNvSpPr>
            <a:spLocks noGrp="1" noChangeArrowheads="1"/>
          </p:cNvSpPr>
          <p:nvPr>
            <p:ph type="dt" sz="quarter" idx="10"/>
          </p:nvPr>
        </p:nvSpPr>
        <p:spPr>
          <a:xfrm>
            <a:off x="457200" y="6248400"/>
            <a:ext cx="2133600" cy="476250"/>
          </a:xfrm>
        </p:spPr>
        <p:txBody>
          <a:bodyPr/>
          <a:lstStyle>
            <a:lvl1pPr>
              <a:defRPr/>
            </a:lvl1pPr>
          </a:lstStyle>
          <a:p>
            <a:pPr>
              <a:defRPr/>
            </a:pPr>
            <a:fld id="{01E05D24-C350-4677-ACE0-E3362CB48512}" type="datetime1">
              <a:rPr lang="en-US"/>
              <a:pPr>
                <a:defRPr/>
              </a:pPr>
              <a:t>10/17/2023</a:t>
            </a:fld>
            <a:endParaRPr lang="en-US"/>
          </a:p>
        </p:txBody>
      </p:sp>
      <p:sp>
        <p:nvSpPr>
          <p:cNvPr id="14" name="Rectangle 14">
            <a:extLst>
              <a:ext uri="{FF2B5EF4-FFF2-40B4-BE49-F238E27FC236}">
                <a16:creationId xmlns:a16="http://schemas.microsoft.com/office/drawing/2014/main" id="{AA2DF52B-5C24-44A7-9D7C-927FACD94A9F}"/>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a:extLst>
              <a:ext uri="{FF2B5EF4-FFF2-40B4-BE49-F238E27FC236}">
                <a16:creationId xmlns:a16="http://schemas.microsoft.com/office/drawing/2014/main" id="{A1FF214D-DD0A-42AF-9AF2-0DCC1CC767BC}"/>
              </a:ext>
            </a:extLst>
          </p:cNvPr>
          <p:cNvSpPr>
            <a:spLocks noGrp="1" noChangeArrowheads="1"/>
          </p:cNvSpPr>
          <p:nvPr>
            <p:ph type="sldNum" sz="quarter" idx="12"/>
          </p:nvPr>
        </p:nvSpPr>
        <p:spPr>
          <a:xfrm>
            <a:off x="6553200" y="6254750"/>
            <a:ext cx="2133600" cy="476250"/>
          </a:xfrm>
        </p:spPr>
        <p:txBody>
          <a:bodyPr/>
          <a:lstStyle>
            <a:lvl1pPr>
              <a:defRPr/>
            </a:lvl1pPr>
          </a:lstStyle>
          <a:p>
            <a:fld id="{4E717B8D-FDAD-4FBF-BFBF-6BBCA617DD34}" type="slidenum">
              <a:rPr lang="en-US" altLang="en-US"/>
              <a:pPr/>
              <a:t>‹#›</a:t>
            </a:fld>
            <a:endParaRPr lang="en-US" altLang="en-US"/>
          </a:p>
        </p:txBody>
      </p:sp>
    </p:spTree>
    <p:extLst>
      <p:ext uri="{BB962C8B-B14F-4D97-AF65-F5344CB8AC3E}">
        <p14:creationId xmlns:p14="http://schemas.microsoft.com/office/powerpoint/2010/main" val="921000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58200F19-AB0F-4F15-86C7-B64853623EC6}"/>
              </a:ext>
            </a:extLst>
          </p:cNvPr>
          <p:cNvSpPr>
            <a:spLocks noGrp="1" noChangeArrowheads="1"/>
          </p:cNvSpPr>
          <p:nvPr>
            <p:ph type="dt" sz="half" idx="10"/>
          </p:nvPr>
        </p:nvSpPr>
        <p:spPr>
          <a:ln/>
        </p:spPr>
        <p:txBody>
          <a:bodyPr/>
          <a:lstStyle>
            <a:lvl1pPr>
              <a:defRPr/>
            </a:lvl1pPr>
          </a:lstStyle>
          <a:p>
            <a:pPr>
              <a:defRPr/>
            </a:pPr>
            <a:fld id="{F7E209B6-9348-4CB6-B9BF-FF513AF42FA1}" type="datetime1">
              <a:rPr lang="en-US"/>
              <a:pPr>
                <a:defRPr/>
              </a:pPr>
              <a:t>10/17/2023</a:t>
            </a:fld>
            <a:endParaRPr lang="en-US"/>
          </a:p>
        </p:txBody>
      </p:sp>
      <p:sp>
        <p:nvSpPr>
          <p:cNvPr id="5" name="Rectangle 3">
            <a:extLst>
              <a:ext uri="{FF2B5EF4-FFF2-40B4-BE49-F238E27FC236}">
                <a16:creationId xmlns:a16="http://schemas.microsoft.com/office/drawing/2014/main" id="{8EE9BABE-7D19-4DE4-B808-30BAF3556CD0}"/>
              </a:ext>
            </a:extLst>
          </p:cNvPr>
          <p:cNvSpPr>
            <a:spLocks noGrp="1" noChangeArrowheads="1"/>
          </p:cNvSpPr>
          <p:nvPr>
            <p:ph type="sldNum" sz="quarter" idx="11"/>
          </p:nvPr>
        </p:nvSpPr>
        <p:spPr>
          <a:ln/>
        </p:spPr>
        <p:txBody>
          <a:bodyPr/>
          <a:lstStyle>
            <a:lvl1pPr>
              <a:defRPr/>
            </a:lvl1pPr>
          </a:lstStyle>
          <a:p>
            <a:fld id="{F6781017-39D2-4D14-B748-28157D93DE0E}" type="slidenum">
              <a:rPr lang="en-US" altLang="en-US"/>
              <a:pPr/>
              <a:t>‹#›</a:t>
            </a:fld>
            <a:endParaRPr lang="en-US" altLang="en-US"/>
          </a:p>
        </p:txBody>
      </p:sp>
      <p:sp>
        <p:nvSpPr>
          <p:cNvPr id="6" name="Rectangle 14">
            <a:extLst>
              <a:ext uri="{FF2B5EF4-FFF2-40B4-BE49-F238E27FC236}">
                <a16:creationId xmlns:a16="http://schemas.microsoft.com/office/drawing/2014/main" id="{FCA1290D-3A5A-45D3-B4CC-5B44520E60B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95063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CF7120C7-E984-4650-B8E3-A0A3EB1939C2}"/>
              </a:ext>
            </a:extLst>
          </p:cNvPr>
          <p:cNvSpPr>
            <a:spLocks noGrp="1" noChangeArrowheads="1"/>
          </p:cNvSpPr>
          <p:nvPr>
            <p:ph type="dt" sz="half" idx="10"/>
          </p:nvPr>
        </p:nvSpPr>
        <p:spPr>
          <a:ln/>
        </p:spPr>
        <p:txBody>
          <a:bodyPr/>
          <a:lstStyle>
            <a:lvl1pPr>
              <a:defRPr/>
            </a:lvl1pPr>
          </a:lstStyle>
          <a:p>
            <a:pPr>
              <a:defRPr/>
            </a:pPr>
            <a:fld id="{81080824-AC4E-4368-B2C9-424DDF5F84A4}" type="datetime1">
              <a:rPr lang="en-US"/>
              <a:pPr>
                <a:defRPr/>
              </a:pPr>
              <a:t>10/17/2023</a:t>
            </a:fld>
            <a:endParaRPr lang="en-US"/>
          </a:p>
        </p:txBody>
      </p:sp>
      <p:sp>
        <p:nvSpPr>
          <p:cNvPr id="5" name="Rectangle 3">
            <a:extLst>
              <a:ext uri="{FF2B5EF4-FFF2-40B4-BE49-F238E27FC236}">
                <a16:creationId xmlns:a16="http://schemas.microsoft.com/office/drawing/2014/main" id="{E24BCA61-BD0B-4D58-8CA7-6BA3EC93B148}"/>
              </a:ext>
            </a:extLst>
          </p:cNvPr>
          <p:cNvSpPr>
            <a:spLocks noGrp="1" noChangeArrowheads="1"/>
          </p:cNvSpPr>
          <p:nvPr>
            <p:ph type="sldNum" sz="quarter" idx="11"/>
          </p:nvPr>
        </p:nvSpPr>
        <p:spPr>
          <a:ln/>
        </p:spPr>
        <p:txBody>
          <a:bodyPr/>
          <a:lstStyle>
            <a:lvl1pPr>
              <a:defRPr/>
            </a:lvl1pPr>
          </a:lstStyle>
          <a:p>
            <a:fld id="{25F32727-48DD-46DC-ABBC-F417FF3649EC}" type="slidenum">
              <a:rPr lang="en-US" altLang="en-US"/>
              <a:pPr/>
              <a:t>‹#›</a:t>
            </a:fld>
            <a:endParaRPr lang="en-US" altLang="en-US"/>
          </a:p>
        </p:txBody>
      </p:sp>
      <p:sp>
        <p:nvSpPr>
          <p:cNvPr id="6" name="Rectangle 14">
            <a:extLst>
              <a:ext uri="{FF2B5EF4-FFF2-40B4-BE49-F238E27FC236}">
                <a16:creationId xmlns:a16="http://schemas.microsoft.com/office/drawing/2014/main" id="{65D8A1EC-4B3B-487E-A6DA-F7AEE49534E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75106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17CCB4BB-5A48-4DE4-8EB8-5BD2CEA91175}"/>
              </a:ext>
            </a:extLst>
          </p:cNvPr>
          <p:cNvSpPr>
            <a:spLocks noGrp="1" noChangeArrowheads="1"/>
          </p:cNvSpPr>
          <p:nvPr>
            <p:ph type="dt" sz="half" idx="10"/>
          </p:nvPr>
        </p:nvSpPr>
        <p:spPr>
          <a:ln/>
        </p:spPr>
        <p:txBody>
          <a:bodyPr/>
          <a:lstStyle>
            <a:lvl1pPr>
              <a:defRPr/>
            </a:lvl1pPr>
          </a:lstStyle>
          <a:p>
            <a:pPr>
              <a:defRPr/>
            </a:pPr>
            <a:fld id="{C2AC895F-A7CF-4810-9E1A-B478F3C06184}" type="datetime1">
              <a:rPr lang="en-US"/>
              <a:pPr>
                <a:defRPr/>
              </a:pPr>
              <a:t>10/17/2023</a:t>
            </a:fld>
            <a:endParaRPr lang="en-US"/>
          </a:p>
        </p:txBody>
      </p:sp>
      <p:sp>
        <p:nvSpPr>
          <p:cNvPr id="5" name="Rectangle 3">
            <a:extLst>
              <a:ext uri="{FF2B5EF4-FFF2-40B4-BE49-F238E27FC236}">
                <a16:creationId xmlns:a16="http://schemas.microsoft.com/office/drawing/2014/main" id="{077D4F58-309D-4AC7-A239-B772A8A7E403}"/>
              </a:ext>
            </a:extLst>
          </p:cNvPr>
          <p:cNvSpPr>
            <a:spLocks noGrp="1" noChangeArrowheads="1"/>
          </p:cNvSpPr>
          <p:nvPr>
            <p:ph type="sldNum" sz="quarter" idx="11"/>
          </p:nvPr>
        </p:nvSpPr>
        <p:spPr>
          <a:ln/>
        </p:spPr>
        <p:txBody>
          <a:bodyPr/>
          <a:lstStyle>
            <a:lvl1pPr>
              <a:defRPr/>
            </a:lvl1pPr>
          </a:lstStyle>
          <a:p>
            <a:fld id="{0E9D014B-8A28-4495-B0F5-CBD22F4F8A52}" type="slidenum">
              <a:rPr lang="en-US" altLang="en-US"/>
              <a:pPr/>
              <a:t>‹#›</a:t>
            </a:fld>
            <a:endParaRPr lang="en-US" altLang="en-US"/>
          </a:p>
        </p:txBody>
      </p:sp>
      <p:sp>
        <p:nvSpPr>
          <p:cNvPr id="6" name="Rectangle 14">
            <a:extLst>
              <a:ext uri="{FF2B5EF4-FFF2-40B4-BE49-F238E27FC236}">
                <a16:creationId xmlns:a16="http://schemas.microsoft.com/office/drawing/2014/main" id="{FD1B1B10-6818-47EE-81E3-D0ED6D51679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37531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3799E985-B7BA-4A57-80BD-CC63350FB835}"/>
              </a:ext>
            </a:extLst>
          </p:cNvPr>
          <p:cNvSpPr>
            <a:spLocks noGrp="1" noChangeArrowheads="1"/>
          </p:cNvSpPr>
          <p:nvPr>
            <p:ph type="dt" sz="half" idx="10"/>
          </p:nvPr>
        </p:nvSpPr>
        <p:spPr>
          <a:ln/>
        </p:spPr>
        <p:txBody>
          <a:bodyPr/>
          <a:lstStyle>
            <a:lvl1pPr>
              <a:defRPr/>
            </a:lvl1pPr>
          </a:lstStyle>
          <a:p>
            <a:pPr>
              <a:defRPr/>
            </a:pPr>
            <a:fld id="{3CBB13CC-BD25-4B14-AD58-BA3955527D8D}" type="datetime1">
              <a:rPr lang="en-US"/>
              <a:pPr>
                <a:defRPr/>
              </a:pPr>
              <a:t>10/17/2023</a:t>
            </a:fld>
            <a:endParaRPr lang="en-US"/>
          </a:p>
        </p:txBody>
      </p:sp>
      <p:sp>
        <p:nvSpPr>
          <p:cNvPr id="5" name="Rectangle 3">
            <a:extLst>
              <a:ext uri="{FF2B5EF4-FFF2-40B4-BE49-F238E27FC236}">
                <a16:creationId xmlns:a16="http://schemas.microsoft.com/office/drawing/2014/main" id="{8BBE7384-58F9-4457-9AD1-22CB7EFA89A0}"/>
              </a:ext>
            </a:extLst>
          </p:cNvPr>
          <p:cNvSpPr>
            <a:spLocks noGrp="1" noChangeArrowheads="1"/>
          </p:cNvSpPr>
          <p:nvPr>
            <p:ph type="sldNum" sz="quarter" idx="11"/>
          </p:nvPr>
        </p:nvSpPr>
        <p:spPr>
          <a:ln/>
        </p:spPr>
        <p:txBody>
          <a:bodyPr/>
          <a:lstStyle>
            <a:lvl1pPr>
              <a:defRPr/>
            </a:lvl1pPr>
          </a:lstStyle>
          <a:p>
            <a:fld id="{E0725417-1E4A-4FB7-8188-9F935E98AEB4}" type="slidenum">
              <a:rPr lang="en-US" altLang="en-US"/>
              <a:pPr/>
              <a:t>‹#›</a:t>
            </a:fld>
            <a:endParaRPr lang="en-US" altLang="en-US"/>
          </a:p>
        </p:txBody>
      </p:sp>
      <p:sp>
        <p:nvSpPr>
          <p:cNvPr id="6" name="Rectangle 14">
            <a:extLst>
              <a:ext uri="{FF2B5EF4-FFF2-40B4-BE49-F238E27FC236}">
                <a16:creationId xmlns:a16="http://schemas.microsoft.com/office/drawing/2014/main" id="{69C2414E-7504-4609-9E40-F38D559A2B5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58076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98C469F7-5A6A-48EB-AC35-5577D456DC1C}"/>
              </a:ext>
            </a:extLst>
          </p:cNvPr>
          <p:cNvSpPr>
            <a:spLocks noGrp="1" noChangeArrowheads="1"/>
          </p:cNvSpPr>
          <p:nvPr>
            <p:ph type="dt" sz="half" idx="10"/>
          </p:nvPr>
        </p:nvSpPr>
        <p:spPr>
          <a:ln/>
        </p:spPr>
        <p:txBody>
          <a:bodyPr/>
          <a:lstStyle>
            <a:lvl1pPr>
              <a:defRPr/>
            </a:lvl1pPr>
          </a:lstStyle>
          <a:p>
            <a:pPr>
              <a:defRPr/>
            </a:pPr>
            <a:fld id="{0AE40EAC-9031-4DAA-86CB-6C9BBB765E2F}" type="datetime1">
              <a:rPr lang="en-US"/>
              <a:pPr>
                <a:defRPr/>
              </a:pPr>
              <a:t>10/17/2023</a:t>
            </a:fld>
            <a:endParaRPr lang="en-US"/>
          </a:p>
        </p:txBody>
      </p:sp>
      <p:sp>
        <p:nvSpPr>
          <p:cNvPr id="6" name="Rectangle 3">
            <a:extLst>
              <a:ext uri="{FF2B5EF4-FFF2-40B4-BE49-F238E27FC236}">
                <a16:creationId xmlns:a16="http://schemas.microsoft.com/office/drawing/2014/main" id="{EE1BF817-63BD-4253-82E3-BEC31E1029B8}"/>
              </a:ext>
            </a:extLst>
          </p:cNvPr>
          <p:cNvSpPr>
            <a:spLocks noGrp="1" noChangeArrowheads="1"/>
          </p:cNvSpPr>
          <p:nvPr>
            <p:ph type="sldNum" sz="quarter" idx="11"/>
          </p:nvPr>
        </p:nvSpPr>
        <p:spPr>
          <a:ln/>
        </p:spPr>
        <p:txBody>
          <a:bodyPr/>
          <a:lstStyle>
            <a:lvl1pPr>
              <a:defRPr/>
            </a:lvl1pPr>
          </a:lstStyle>
          <a:p>
            <a:fld id="{013C7A6B-47BB-43AD-B7D3-F4BD1C7F96CE}" type="slidenum">
              <a:rPr lang="en-US" altLang="en-US"/>
              <a:pPr/>
              <a:t>‹#›</a:t>
            </a:fld>
            <a:endParaRPr lang="en-US" altLang="en-US"/>
          </a:p>
        </p:txBody>
      </p:sp>
      <p:sp>
        <p:nvSpPr>
          <p:cNvPr id="7" name="Rectangle 14">
            <a:extLst>
              <a:ext uri="{FF2B5EF4-FFF2-40B4-BE49-F238E27FC236}">
                <a16:creationId xmlns:a16="http://schemas.microsoft.com/office/drawing/2014/main" id="{F301A413-D0DD-4CB2-B581-25315F987E6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9390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82659C19-2BE4-4FBC-8E09-D1CE76664D55}"/>
              </a:ext>
            </a:extLst>
          </p:cNvPr>
          <p:cNvSpPr>
            <a:spLocks noGrp="1" noChangeArrowheads="1"/>
          </p:cNvSpPr>
          <p:nvPr>
            <p:ph type="dt" sz="half" idx="10"/>
          </p:nvPr>
        </p:nvSpPr>
        <p:spPr>
          <a:ln/>
        </p:spPr>
        <p:txBody>
          <a:bodyPr/>
          <a:lstStyle>
            <a:lvl1pPr>
              <a:defRPr/>
            </a:lvl1pPr>
          </a:lstStyle>
          <a:p>
            <a:pPr>
              <a:defRPr/>
            </a:pPr>
            <a:fld id="{B879514B-8E01-4593-B8D6-3489804CE494}" type="datetime1">
              <a:rPr lang="en-US"/>
              <a:pPr>
                <a:defRPr/>
              </a:pPr>
              <a:t>10/17/2023</a:t>
            </a:fld>
            <a:endParaRPr lang="en-US"/>
          </a:p>
        </p:txBody>
      </p:sp>
      <p:sp>
        <p:nvSpPr>
          <p:cNvPr id="8" name="Rectangle 3">
            <a:extLst>
              <a:ext uri="{FF2B5EF4-FFF2-40B4-BE49-F238E27FC236}">
                <a16:creationId xmlns:a16="http://schemas.microsoft.com/office/drawing/2014/main" id="{BBD2E334-2C40-463A-8A11-BBB09D5184F4}"/>
              </a:ext>
            </a:extLst>
          </p:cNvPr>
          <p:cNvSpPr>
            <a:spLocks noGrp="1" noChangeArrowheads="1"/>
          </p:cNvSpPr>
          <p:nvPr>
            <p:ph type="sldNum" sz="quarter" idx="11"/>
          </p:nvPr>
        </p:nvSpPr>
        <p:spPr>
          <a:ln/>
        </p:spPr>
        <p:txBody>
          <a:bodyPr/>
          <a:lstStyle>
            <a:lvl1pPr>
              <a:defRPr/>
            </a:lvl1pPr>
          </a:lstStyle>
          <a:p>
            <a:fld id="{04471DED-7339-49CC-9BB0-39EA784DED10}" type="slidenum">
              <a:rPr lang="en-US" altLang="en-US"/>
              <a:pPr/>
              <a:t>‹#›</a:t>
            </a:fld>
            <a:endParaRPr lang="en-US" altLang="en-US"/>
          </a:p>
        </p:txBody>
      </p:sp>
      <p:sp>
        <p:nvSpPr>
          <p:cNvPr id="9" name="Rectangle 14">
            <a:extLst>
              <a:ext uri="{FF2B5EF4-FFF2-40B4-BE49-F238E27FC236}">
                <a16:creationId xmlns:a16="http://schemas.microsoft.com/office/drawing/2014/main" id="{926D42AB-2B58-4884-9D7A-5F258E4B213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40688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031B11DD-804F-405C-BCFB-8326B9A25EA2}"/>
              </a:ext>
            </a:extLst>
          </p:cNvPr>
          <p:cNvSpPr>
            <a:spLocks noGrp="1" noChangeArrowheads="1"/>
          </p:cNvSpPr>
          <p:nvPr>
            <p:ph type="dt" sz="half" idx="10"/>
          </p:nvPr>
        </p:nvSpPr>
        <p:spPr>
          <a:ln/>
        </p:spPr>
        <p:txBody>
          <a:bodyPr/>
          <a:lstStyle>
            <a:lvl1pPr>
              <a:defRPr/>
            </a:lvl1pPr>
          </a:lstStyle>
          <a:p>
            <a:pPr>
              <a:defRPr/>
            </a:pPr>
            <a:fld id="{F5A23D13-D61D-4348-8D58-0C49E59D2D23}" type="datetime1">
              <a:rPr lang="en-US"/>
              <a:pPr>
                <a:defRPr/>
              </a:pPr>
              <a:t>10/17/2023</a:t>
            </a:fld>
            <a:endParaRPr lang="en-US"/>
          </a:p>
        </p:txBody>
      </p:sp>
      <p:sp>
        <p:nvSpPr>
          <p:cNvPr id="4" name="Rectangle 3">
            <a:extLst>
              <a:ext uri="{FF2B5EF4-FFF2-40B4-BE49-F238E27FC236}">
                <a16:creationId xmlns:a16="http://schemas.microsoft.com/office/drawing/2014/main" id="{453FE292-4AEE-4862-A4E4-A87A904367A7}"/>
              </a:ext>
            </a:extLst>
          </p:cNvPr>
          <p:cNvSpPr>
            <a:spLocks noGrp="1" noChangeArrowheads="1"/>
          </p:cNvSpPr>
          <p:nvPr>
            <p:ph type="sldNum" sz="quarter" idx="11"/>
          </p:nvPr>
        </p:nvSpPr>
        <p:spPr>
          <a:ln/>
        </p:spPr>
        <p:txBody>
          <a:bodyPr/>
          <a:lstStyle>
            <a:lvl1pPr>
              <a:defRPr/>
            </a:lvl1pPr>
          </a:lstStyle>
          <a:p>
            <a:fld id="{F6A1B467-ED59-45E7-A9CE-15FEE0B6858C}" type="slidenum">
              <a:rPr lang="en-US" altLang="en-US"/>
              <a:pPr/>
              <a:t>‹#›</a:t>
            </a:fld>
            <a:endParaRPr lang="en-US" altLang="en-US"/>
          </a:p>
        </p:txBody>
      </p:sp>
      <p:sp>
        <p:nvSpPr>
          <p:cNvPr id="5" name="Rectangle 14">
            <a:extLst>
              <a:ext uri="{FF2B5EF4-FFF2-40B4-BE49-F238E27FC236}">
                <a16:creationId xmlns:a16="http://schemas.microsoft.com/office/drawing/2014/main" id="{F2456EF7-BADD-464F-B575-4B2F91B8407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63660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8382A3B8-7CED-4FC9-B8AF-2D77E0A3636F}"/>
              </a:ext>
            </a:extLst>
          </p:cNvPr>
          <p:cNvSpPr>
            <a:spLocks noGrp="1" noChangeArrowheads="1"/>
          </p:cNvSpPr>
          <p:nvPr>
            <p:ph type="dt" sz="half" idx="10"/>
          </p:nvPr>
        </p:nvSpPr>
        <p:spPr>
          <a:ln/>
        </p:spPr>
        <p:txBody>
          <a:bodyPr/>
          <a:lstStyle>
            <a:lvl1pPr>
              <a:defRPr/>
            </a:lvl1pPr>
          </a:lstStyle>
          <a:p>
            <a:pPr>
              <a:defRPr/>
            </a:pPr>
            <a:fld id="{1511B0E6-BE60-4EA1-82F4-AADFABA12354}" type="datetime1">
              <a:rPr lang="en-US"/>
              <a:pPr>
                <a:defRPr/>
              </a:pPr>
              <a:t>10/17/2023</a:t>
            </a:fld>
            <a:endParaRPr lang="en-US"/>
          </a:p>
        </p:txBody>
      </p:sp>
      <p:sp>
        <p:nvSpPr>
          <p:cNvPr id="3" name="Rectangle 3">
            <a:extLst>
              <a:ext uri="{FF2B5EF4-FFF2-40B4-BE49-F238E27FC236}">
                <a16:creationId xmlns:a16="http://schemas.microsoft.com/office/drawing/2014/main" id="{191D28E6-C5F7-416E-9FDA-9C02CE6BFC1F}"/>
              </a:ext>
            </a:extLst>
          </p:cNvPr>
          <p:cNvSpPr>
            <a:spLocks noGrp="1" noChangeArrowheads="1"/>
          </p:cNvSpPr>
          <p:nvPr>
            <p:ph type="sldNum" sz="quarter" idx="11"/>
          </p:nvPr>
        </p:nvSpPr>
        <p:spPr>
          <a:ln/>
        </p:spPr>
        <p:txBody>
          <a:bodyPr/>
          <a:lstStyle>
            <a:lvl1pPr>
              <a:defRPr/>
            </a:lvl1pPr>
          </a:lstStyle>
          <a:p>
            <a:fld id="{68EF67C8-5833-4D74-8645-DBAE0F8FFF83}" type="slidenum">
              <a:rPr lang="en-US" altLang="en-US"/>
              <a:pPr/>
              <a:t>‹#›</a:t>
            </a:fld>
            <a:endParaRPr lang="en-US" altLang="en-US"/>
          </a:p>
        </p:txBody>
      </p:sp>
      <p:sp>
        <p:nvSpPr>
          <p:cNvPr id="4" name="Rectangle 14">
            <a:extLst>
              <a:ext uri="{FF2B5EF4-FFF2-40B4-BE49-F238E27FC236}">
                <a16:creationId xmlns:a16="http://schemas.microsoft.com/office/drawing/2014/main" id="{BE890912-3D55-4FB9-A57B-80C1CA610BF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0695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E14B472F-71A0-4C94-B7E2-47AC7CB2F4FD}"/>
              </a:ext>
            </a:extLst>
          </p:cNvPr>
          <p:cNvSpPr>
            <a:spLocks noGrp="1" noChangeArrowheads="1"/>
          </p:cNvSpPr>
          <p:nvPr>
            <p:ph type="dt" sz="half" idx="10"/>
          </p:nvPr>
        </p:nvSpPr>
        <p:spPr>
          <a:ln/>
        </p:spPr>
        <p:txBody>
          <a:bodyPr/>
          <a:lstStyle>
            <a:lvl1pPr>
              <a:defRPr/>
            </a:lvl1pPr>
          </a:lstStyle>
          <a:p>
            <a:pPr>
              <a:defRPr/>
            </a:pPr>
            <a:fld id="{B8D83663-CEC8-47B3-A75C-174B6E0D7459}" type="datetime1">
              <a:rPr lang="en-US"/>
              <a:pPr>
                <a:defRPr/>
              </a:pPr>
              <a:t>10/17/2023</a:t>
            </a:fld>
            <a:endParaRPr lang="en-US"/>
          </a:p>
        </p:txBody>
      </p:sp>
      <p:sp>
        <p:nvSpPr>
          <p:cNvPr id="6" name="Rectangle 3">
            <a:extLst>
              <a:ext uri="{FF2B5EF4-FFF2-40B4-BE49-F238E27FC236}">
                <a16:creationId xmlns:a16="http://schemas.microsoft.com/office/drawing/2014/main" id="{9818F740-D71D-42C6-9A18-EB7F10688ECB}"/>
              </a:ext>
            </a:extLst>
          </p:cNvPr>
          <p:cNvSpPr>
            <a:spLocks noGrp="1" noChangeArrowheads="1"/>
          </p:cNvSpPr>
          <p:nvPr>
            <p:ph type="sldNum" sz="quarter" idx="11"/>
          </p:nvPr>
        </p:nvSpPr>
        <p:spPr>
          <a:ln/>
        </p:spPr>
        <p:txBody>
          <a:bodyPr/>
          <a:lstStyle>
            <a:lvl1pPr>
              <a:defRPr/>
            </a:lvl1pPr>
          </a:lstStyle>
          <a:p>
            <a:fld id="{B32B6073-664B-4893-941F-0C0B97BA4B38}" type="slidenum">
              <a:rPr lang="en-US" altLang="en-US"/>
              <a:pPr/>
              <a:t>‹#›</a:t>
            </a:fld>
            <a:endParaRPr lang="en-US" altLang="en-US"/>
          </a:p>
        </p:txBody>
      </p:sp>
      <p:sp>
        <p:nvSpPr>
          <p:cNvPr id="7" name="Rectangle 14">
            <a:extLst>
              <a:ext uri="{FF2B5EF4-FFF2-40B4-BE49-F238E27FC236}">
                <a16:creationId xmlns:a16="http://schemas.microsoft.com/office/drawing/2014/main" id="{D502138D-1581-4506-8054-152253E2122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11206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0E6BD3D7-7E3E-4851-B4FC-AE7A86105B17}"/>
              </a:ext>
            </a:extLst>
          </p:cNvPr>
          <p:cNvSpPr>
            <a:spLocks noGrp="1" noChangeArrowheads="1"/>
          </p:cNvSpPr>
          <p:nvPr>
            <p:ph type="dt" sz="half" idx="10"/>
          </p:nvPr>
        </p:nvSpPr>
        <p:spPr>
          <a:ln/>
        </p:spPr>
        <p:txBody>
          <a:bodyPr/>
          <a:lstStyle>
            <a:lvl1pPr>
              <a:defRPr/>
            </a:lvl1pPr>
          </a:lstStyle>
          <a:p>
            <a:pPr>
              <a:defRPr/>
            </a:pPr>
            <a:fld id="{8C6F327A-9166-4251-A186-5FAA729CED88}" type="datetime1">
              <a:rPr lang="en-US"/>
              <a:pPr>
                <a:defRPr/>
              </a:pPr>
              <a:t>10/17/2023</a:t>
            </a:fld>
            <a:endParaRPr lang="en-US"/>
          </a:p>
        </p:txBody>
      </p:sp>
      <p:sp>
        <p:nvSpPr>
          <p:cNvPr id="6" name="Rectangle 3">
            <a:extLst>
              <a:ext uri="{FF2B5EF4-FFF2-40B4-BE49-F238E27FC236}">
                <a16:creationId xmlns:a16="http://schemas.microsoft.com/office/drawing/2014/main" id="{20FF6E08-B0DB-4BEC-87C5-83BB2EC0A52A}"/>
              </a:ext>
            </a:extLst>
          </p:cNvPr>
          <p:cNvSpPr>
            <a:spLocks noGrp="1" noChangeArrowheads="1"/>
          </p:cNvSpPr>
          <p:nvPr>
            <p:ph type="sldNum" sz="quarter" idx="11"/>
          </p:nvPr>
        </p:nvSpPr>
        <p:spPr>
          <a:ln/>
        </p:spPr>
        <p:txBody>
          <a:bodyPr/>
          <a:lstStyle>
            <a:lvl1pPr>
              <a:defRPr/>
            </a:lvl1pPr>
          </a:lstStyle>
          <a:p>
            <a:fld id="{CAF10E32-2AC7-411E-A2D6-64B2FC2BD890}" type="slidenum">
              <a:rPr lang="en-US" altLang="en-US"/>
              <a:pPr/>
              <a:t>‹#›</a:t>
            </a:fld>
            <a:endParaRPr lang="en-US" altLang="en-US"/>
          </a:p>
        </p:txBody>
      </p:sp>
      <p:sp>
        <p:nvSpPr>
          <p:cNvPr id="7" name="Rectangle 14">
            <a:extLst>
              <a:ext uri="{FF2B5EF4-FFF2-40B4-BE49-F238E27FC236}">
                <a16:creationId xmlns:a16="http://schemas.microsoft.com/office/drawing/2014/main" id="{9B50BD53-332A-46FC-B81F-94F0E26F3C2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1673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E81AFAF-8FEC-4526-A700-E3F86A5C1DC3}"/>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fld id="{BCA1F4FC-D8C3-470E-9A30-5D9ACB1A8D05}" type="datetime1">
              <a:rPr lang="en-US"/>
              <a:pPr>
                <a:defRPr/>
              </a:pPr>
              <a:t>10/17/2023</a:t>
            </a:fld>
            <a:endParaRPr lang="en-US"/>
          </a:p>
        </p:txBody>
      </p:sp>
      <p:sp>
        <p:nvSpPr>
          <p:cNvPr id="8195" name="Rectangle 3">
            <a:extLst>
              <a:ext uri="{FF2B5EF4-FFF2-40B4-BE49-F238E27FC236}">
                <a16:creationId xmlns:a16="http://schemas.microsoft.com/office/drawing/2014/main" id="{7855A4BD-0C19-4744-B3A5-B825CDD1DDB7}"/>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0226F8D9-AB69-4A0C-9CD4-9BB84A47AD99}" type="slidenum">
              <a:rPr lang="en-US" altLang="en-US"/>
              <a:pPr/>
              <a:t>‹#›</a:t>
            </a:fld>
            <a:endParaRPr lang="en-US" altLang="en-US"/>
          </a:p>
        </p:txBody>
      </p:sp>
      <p:grpSp>
        <p:nvGrpSpPr>
          <p:cNvPr id="1028" name="Group 4">
            <a:extLst>
              <a:ext uri="{FF2B5EF4-FFF2-40B4-BE49-F238E27FC236}">
                <a16:creationId xmlns:a16="http://schemas.microsoft.com/office/drawing/2014/main" id="{B3BF5B4F-F211-4910-ABDB-F958AA0E582D}"/>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B6249A9C-8C9A-4638-AC1B-6D0E247C7CC0}"/>
                </a:ext>
              </a:extLst>
            </p:cNvPr>
            <p:cNvGrpSpPr>
              <a:grpSpLocks/>
            </p:cNvGrpSpPr>
            <p:nvPr userDrawn="1"/>
          </p:nvGrpSpPr>
          <p:grpSpPr bwMode="auto">
            <a:xfrm>
              <a:off x="1728" y="2230"/>
              <a:ext cx="4027" cy="2085"/>
              <a:chOff x="1728" y="2230"/>
              <a:chExt cx="4027" cy="2085"/>
            </a:xfrm>
          </p:grpSpPr>
          <p:sp>
            <p:nvSpPr>
              <p:cNvPr id="8198" name="Freeform 6">
                <a:extLst>
                  <a:ext uri="{FF2B5EF4-FFF2-40B4-BE49-F238E27FC236}">
                    <a16:creationId xmlns:a16="http://schemas.microsoft.com/office/drawing/2014/main" id="{8EB94EA4-C6F5-492F-A607-4F9F0440194C}"/>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8199" name="Freeform 7">
                <a:extLst>
                  <a:ext uri="{FF2B5EF4-FFF2-40B4-BE49-F238E27FC236}">
                    <a16:creationId xmlns:a16="http://schemas.microsoft.com/office/drawing/2014/main" id="{F25F25A0-8ACB-435F-946E-DD921FD5E9A5}"/>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8200" name="Freeform 8">
                <a:extLst>
                  <a:ext uri="{FF2B5EF4-FFF2-40B4-BE49-F238E27FC236}">
                    <a16:creationId xmlns:a16="http://schemas.microsoft.com/office/drawing/2014/main" id="{B84CF543-5CF3-4ECC-A7E9-BEF012D424DD}"/>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038" name="Freeform 9">
                <a:extLst>
                  <a:ext uri="{FF2B5EF4-FFF2-40B4-BE49-F238E27FC236}">
                    <a16:creationId xmlns:a16="http://schemas.microsoft.com/office/drawing/2014/main" id="{BA65DF30-2153-4ED9-97D5-714D6931DA9A}"/>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02" name="Freeform 10">
                <a:extLst>
                  <a:ext uri="{FF2B5EF4-FFF2-40B4-BE49-F238E27FC236}">
                    <a16:creationId xmlns:a16="http://schemas.microsoft.com/office/drawing/2014/main" id="{0FCDF12B-6F0B-433A-A849-0C2DB78360A1}"/>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8203" name="Freeform 11">
              <a:extLst>
                <a:ext uri="{FF2B5EF4-FFF2-40B4-BE49-F238E27FC236}">
                  <a16:creationId xmlns:a16="http://schemas.microsoft.com/office/drawing/2014/main" id="{8AAB0DAD-37D3-4BD8-8570-404A3F3DB3C8}"/>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1034" name="Freeform 12">
              <a:extLst>
                <a:ext uri="{FF2B5EF4-FFF2-40B4-BE49-F238E27FC236}">
                  <a16:creationId xmlns:a16="http://schemas.microsoft.com/office/drawing/2014/main" id="{8E1818CE-7422-4ABF-81AE-390311C54F0F}"/>
                </a:ext>
              </a:extLst>
            </p:cNvPr>
            <p:cNvSpPr>
              <a:spLocks/>
            </p:cNvSpPr>
            <p:nvPr/>
          </p:nvSpPr>
          <p:spPr bwMode="hidden">
            <a:xfrm>
              <a:off x="0" y="0"/>
              <a:ext cx="5758" cy="1776"/>
            </a:xfrm>
            <a:custGeom>
              <a:avLst/>
              <a:gdLst>
                <a:gd name="T0" fmla="*/ 0 w 5740"/>
                <a:gd name="T1" fmla="*/ 0 h 1906"/>
                <a:gd name="T2" fmla="*/ 0 w 5740"/>
                <a:gd name="T3" fmla="*/ 709 h 1906"/>
                <a:gd name="T4" fmla="*/ 5997 w 5740"/>
                <a:gd name="T5" fmla="*/ 709 h 1906"/>
                <a:gd name="T6" fmla="*/ 5997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205" name="Rectangle 13">
            <a:extLst>
              <a:ext uri="{FF2B5EF4-FFF2-40B4-BE49-F238E27FC236}">
                <a16:creationId xmlns:a16="http://schemas.microsoft.com/office/drawing/2014/main" id="{99FD0024-39D1-4D9D-8061-160C19F30D94}"/>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206" name="Rectangle 14">
            <a:extLst>
              <a:ext uri="{FF2B5EF4-FFF2-40B4-BE49-F238E27FC236}">
                <a16:creationId xmlns:a16="http://schemas.microsoft.com/office/drawing/2014/main" id="{A2BCDE4D-908A-4581-8707-D397FD225415}"/>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8207" name="Rectangle 15">
            <a:extLst>
              <a:ext uri="{FF2B5EF4-FFF2-40B4-BE49-F238E27FC236}">
                <a16:creationId xmlns:a16="http://schemas.microsoft.com/office/drawing/2014/main" id="{725207CA-C097-4D43-A5F0-D44A940A7731}"/>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864"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hbr.org/2021/01/managing-the-unintended-consequences-of-your-innovations"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www.bbvaopenmind.com/en/articles/technological-progress-and-potential-future-risks/"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A5286619-11E1-4A4A-82C7-D8061799BFB6}"/>
              </a:ext>
            </a:extLst>
          </p:cNvPr>
          <p:cNvSpPr>
            <a:spLocks noGrp="1" noChangeArrowheads="1"/>
          </p:cNvSpPr>
          <p:nvPr>
            <p:ph type="ctrTitle"/>
          </p:nvPr>
        </p:nvSpPr>
        <p:spPr>
          <a:xfrm>
            <a:off x="990600" y="1066800"/>
            <a:ext cx="7848600" cy="3810000"/>
          </a:xfrm>
        </p:spPr>
        <p:txBody>
          <a:bodyPr/>
          <a:lstStyle/>
          <a:p>
            <a:pPr eaLnBrk="1" hangingPunct="1">
              <a:defRPr/>
            </a:pPr>
            <a:r>
              <a:rPr lang="en-US" sz="2400" dirty="0"/>
              <a:t>The 2023 Kravitz Symposium</a:t>
            </a:r>
            <a:br>
              <a:rPr lang="en-US" sz="2400" dirty="0"/>
            </a:br>
            <a:r>
              <a:rPr lang="en-US" sz="2400" dirty="0"/>
              <a:t> October 13, 2023</a:t>
            </a:r>
            <a:br>
              <a:rPr lang="en-US" sz="2400" dirty="0"/>
            </a:br>
            <a:br>
              <a:rPr lang="en-US" sz="2400" dirty="0"/>
            </a:br>
            <a:r>
              <a:rPr lang="en-US" sz="2400" dirty="0"/>
              <a:t>Limitations and Consequences of the Use of AI</a:t>
            </a:r>
            <a:br>
              <a:rPr lang="en-US" sz="2400" dirty="0"/>
            </a:br>
            <a:endParaRPr lang="en-US" sz="2400" dirty="0">
              <a:solidFill>
                <a:schemeClr val="tx1"/>
              </a:solidFill>
            </a:endParaRPr>
          </a:p>
        </p:txBody>
      </p:sp>
      <p:sp>
        <p:nvSpPr>
          <p:cNvPr id="66563" name="Rectangle 3">
            <a:extLst>
              <a:ext uri="{FF2B5EF4-FFF2-40B4-BE49-F238E27FC236}">
                <a16:creationId xmlns:a16="http://schemas.microsoft.com/office/drawing/2014/main" id="{867BB449-E8E5-4B16-B95E-303F3AA1C7E0}"/>
              </a:ext>
            </a:extLst>
          </p:cNvPr>
          <p:cNvSpPr>
            <a:spLocks noGrp="1" noChangeArrowheads="1"/>
          </p:cNvSpPr>
          <p:nvPr>
            <p:ph type="subTitle" idx="1"/>
          </p:nvPr>
        </p:nvSpPr>
        <p:spPr>
          <a:xfrm>
            <a:off x="1524000" y="4876800"/>
            <a:ext cx="6477000" cy="1676400"/>
          </a:xfrm>
        </p:spPr>
        <p:txBody>
          <a:bodyPr/>
          <a:lstStyle/>
          <a:p>
            <a:pPr eaLnBrk="1" hangingPunct="1">
              <a:defRPr/>
            </a:pPr>
            <a:r>
              <a:rPr lang="en-US" sz="2400" dirty="0"/>
              <a:t>Joseph R. </a:t>
            </a:r>
            <a:r>
              <a:rPr lang="en-US" sz="2400" dirty="0" err="1"/>
              <a:t>Carvalko</a:t>
            </a:r>
            <a:br>
              <a:rPr lang="en-US" sz="2400" dirty="0"/>
            </a:br>
            <a:r>
              <a:rPr lang="en-US" sz="1800" dirty="0"/>
              <a:t>Chair, Technology and Ethics Working Research Group </a:t>
            </a:r>
            <a:br>
              <a:rPr lang="en-US" sz="1800" dirty="0"/>
            </a:br>
            <a:r>
              <a:rPr lang="en-US" sz="1800" dirty="0"/>
              <a:t>Yale University</a:t>
            </a:r>
            <a:br>
              <a:rPr lang="en-US" sz="1800" dirty="0"/>
            </a:br>
            <a:r>
              <a:rPr lang="en-US" sz="1800" dirty="0"/>
              <a:t>Interdisciplinary Center for Bioethics </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2">
            <a:extLst>
              <a:ext uri="{FF2B5EF4-FFF2-40B4-BE49-F238E27FC236}">
                <a16:creationId xmlns:a16="http://schemas.microsoft.com/office/drawing/2014/main" id="{9E826DB8-5063-4649-9933-B0A65E9D2E6B}"/>
              </a:ext>
            </a:extLst>
          </p:cNvPr>
          <p:cNvSpPr txBox="1">
            <a:spLocks noChangeArrowheads="1"/>
          </p:cNvSpPr>
          <p:nvPr/>
        </p:nvSpPr>
        <p:spPr bwMode="auto">
          <a:xfrm>
            <a:off x="990600" y="228600"/>
            <a:ext cx="7696200" cy="741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 typeface="Wingdings" panose="05000000000000000000" pitchFamily="2" charset="2"/>
              <a:buNone/>
            </a:pPr>
            <a:r>
              <a:rPr lang="en-US" altLang="en-US" sz="2800" b="1"/>
              <a:t>Technology may create new legal issues such as liability, accountability, or ownership.</a:t>
            </a:r>
          </a:p>
          <a:p>
            <a:pPr>
              <a:spcBef>
                <a:spcPct val="0"/>
              </a:spcBef>
              <a:buClrTx/>
              <a:buSzTx/>
              <a:buFontTx/>
              <a:buNone/>
            </a:pPr>
            <a:endParaRPr lang="en-US" altLang="en-US" sz="1800" b="1"/>
          </a:p>
          <a:p>
            <a:pPr>
              <a:lnSpc>
                <a:spcPct val="150000"/>
              </a:lnSpc>
              <a:spcBef>
                <a:spcPct val="0"/>
              </a:spcBef>
              <a:buClrTx/>
              <a:buSzTx/>
              <a:buFontTx/>
              <a:buNone/>
            </a:pPr>
            <a:r>
              <a:rPr lang="en-US" altLang="en-US" sz="2000" b="1"/>
              <a:t>Misfeasance-negligence for causing harm</a:t>
            </a:r>
          </a:p>
          <a:p>
            <a:pPr>
              <a:lnSpc>
                <a:spcPct val="150000"/>
              </a:lnSpc>
              <a:spcBef>
                <a:spcPct val="0"/>
              </a:spcBef>
              <a:buClrTx/>
              <a:buSzTx/>
              <a:buFontTx/>
              <a:buNone/>
            </a:pPr>
            <a:endParaRPr lang="en-US" altLang="en-US" sz="2000" b="1"/>
          </a:p>
          <a:p>
            <a:pPr>
              <a:lnSpc>
                <a:spcPct val="150000"/>
              </a:lnSpc>
              <a:spcBef>
                <a:spcPct val="0"/>
              </a:spcBef>
              <a:buClrTx/>
              <a:buSzTx/>
              <a:buFontTx/>
              <a:buNone/>
            </a:pPr>
            <a:r>
              <a:rPr lang="en-US" altLang="en-US" sz="2000" b="1"/>
              <a:t>Malfeasance-knowingly causing harm</a:t>
            </a:r>
          </a:p>
          <a:p>
            <a:pPr>
              <a:lnSpc>
                <a:spcPct val="150000"/>
              </a:lnSpc>
              <a:spcBef>
                <a:spcPct val="0"/>
              </a:spcBef>
              <a:buClrTx/>
              <a:buSzTx/>
              <a:buFontTx/>
              <a:buNone/>
            </a:pPr>
            <a:endParaRPr lang="en-US" altLang="en-US" sz="2000" b="1"/>
          </a:p>
          <a:p>
            <a:pPr>
              <a:lnSpc>
                <a:spcPct val="150000"/>
              </a:lnSpc>
              <a:spcBef>
                <a:spcPct val="0"/>
              </a:spcBef>
              <a:buClrTx/>
              <a:buSzTx/>
              <a:buFontTx/>
              <a:buNone/>
            </a:pPr>
            <a:r>
              <a:rPr lang="en-US" altLang="en-US" sz="2000" b="1"/>
              <a:t>Nonfeasance-intentional failure, refusal to fulfill obligation</a:t>
            </a:r>
          </a:p>
          <a:p>
            <a:pPr>
              <a:lnSpc>
                <a:spcPct val="150000"/>
              </a:lnSpc>
              <a:spcBef>
                <a:spcPct val="0"/>
              </a:spcBef>
              <a:buClrTx/>
              <a:buSzTx/>
              <a:buFontTx/>
              <a:buNone/>
            </a:pPr>
            <a:endParaRPr lang="en-US" altLang="en-US" sz="2000" b="1"/>
          </a:p>
          <a:p>
            <a:pPr>
              <a:lnSpc>
                <a:spcPct val="150000"/>
              </a:lnSpc>
              <a:spcBef>
                <a:spcPct val="0"/>
              </a:spcBef>
              <a:buClrTx/>
              <a:buSzTx/>
              <a:buFontTx/>
              <a:buNone/>
            </a:pPr>
            <a:r>
              <a:rPr lang="en-US" altLang="en-US" sz="2000" b="1"/>
              <a:t>Failure to anticipate alternate or dual use</a:t>
            </a:r>
          </a:p>
          <a:p>
            <a:pPr>
              <a:lnSpc>
                <a:spcPct val="150000"/>
              </a:lnSpc>
              <a:spcBef>
                <a:spcPct val="0"/>
              </a:spcBef>
              <a:buClrTx/>
              <a:buSzTx/>
              <a:buFontTx/>
              <a:buNone/>
            </a:pPr>
            <a:endParaRPr lang="en-US" altLang="en-US" sz="2000" b="1"/>
          </a:p>
          <a:p>
            <a:pPr>
              <a:lnSpc>
                <a:spcPct val="150000"/>
              </a:lnSpc>
              <a:spcBef>
                <a:spcPct val="0"/>
              </a:spcBef>
              <a:buClrTx/>
              <a:buSzTx/>
              <a:buFontTx/>
              <a:buNone/>
            </a:pPr>
            <a:r>
              <a:rPr lang="en-US" altLang="en-US" sz="2000" b="1"/>
              <a:t>Failure to consider effects of a combinational integration</a:t>
            </a:r>
          </a:p>
          <a:p>
            <a:pPr>
              <a:lnSpc>
                <a:spcPct val="150000"/>
              </a:lnSpc>
              <a:spcBef>
                <a:spcPct val="0"/>
              </a:spcBef>
              <a:buClrTx/>
              <a:buSzTx/>
              <a:buFontTx/>
              <a:buNone/>
            </a:pPr>
            <a:endParaRPr lang="en-US" altLang="en-US" sz="2000" b="1"/>
          </a:p>
          <a:p>
            <a:pPr>
              <a:lnSpc>
                <a:spcPct val="150000"/>
              </a:lnSpc>
              <a:spcBef>
                <a:spcPct val="0"/>
              </a:spcBef>
              <a:buClrTx/>
              <a:buSzTx/>
              <a:buFontTx/>
              <a:buNone/>
            </a:pPr>
            <a:r>
              <a:rPr lang="en-US" altLang="en-US" sz="2000" b="1"/>
              <a:t>Failure to consider black swan events, civil unrest, nature  disasters</a:t>
            </a:r>
          </a:p>
          <a:p>
            <a:pPr>
              <a:spcBef>
                <a:spcPct val="0"/>
              </a:spcBef>
              <a:buClrTx/>
              <a:buSzTx/>
              <a:buFontTx/>
              <a:buNone/>
            </a:pPr>
            <a:endParaRPr lang="en-US" altLang="en-US" sz="1800" b="1"/>
          </a:p>
          <a:p>
            <a:pPr>
              <a:spcBef>
                <a:spcPct val="0"/>
              </a:spcBef>
              <a:buClrTx/>
              <a:buSzTx/>
              <a:buFontTx/>
              <a:buNone/>
            </a:pPr>
            <a:endParaRPr lang="en-US" altLang="en-US" sz="1800" b="1"/>
          </a:p>
          <a:p>
            <a:pPr>
              <a:spcBef>
                <a:spcPct val="0"/>
              </a:spcBef>
              <a:buClrTx/>
              <a:buSzTx/>
              <a:buFontTx/>
              <a:buNone/>
            </a:pPr>
            <a:endParaRPr lang="en-US" altLang="en-US" sz="1800" b="1"/>
          </a:p>
          <a:p>
            <a:pPr>
              <a:spcBef>
                <a:spcPct val="0"/>
              </a:spcBef>
              <a:buClrTx/>
              <a:buSzTx/>
              <a:buFontTx/>
              <a:buNone/>
            </a:pPr>
            <a:endParaRPr lang="en-US" altLang="en-US" sz="18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01879-7117-4AB4-BC57-11D7698EEAC4}"/>
              </a:ext>
            </a:extLst>
          </p:cNvPr>
          <p:cNvSpPr>
            <a:spLocks noGrp="1"/>
          </p:cNvSpPr>
          <p:nvPr>
            <p:ph type="title"/>
          </p:nvPr>
        </p:nvSpPr>
        <p:spPr>
          <a:xfrm>
            <a:off x="685800" y="381000"/>
            <a:ext cx="7989888" cy="228600"/>
          </a:xfrm>
        </p:spPr>
        <p:txBody>
          <a:bodyPr/>
          <a:lstStyle/>
          <a:p>
            <a:pPr>
              <a:defRPr/>
            </a:pPr>
            <a:br>
              <a:rPr lang="en-US" sz="2800" dirty="0"/>
            </a:br>
            <a:endParaRPr lang="en-US" sz="2800" dirty="0"/>
          </a:p>
        </p:txBody>
      </p:sp>
      <p:sp>
        <p:nvSpPr>
          <p:cNvPr id="3" name="Content Placeholder 2">
            <a:extLst>
              <a:ext uri="{FF2B5EF4-FFF2-40B4-BE49-F238E27FC236}">
                <a16:creationId xmlns:a16="http://schemas.microsoft.com/office/drawing/2014/main" id="{05E47610-DA47-46B1-A1BA-E4233CB66F84}"/>
              </a:ext>
            </a:extLst>
          </p:cNvPr>
          <p:cNvSpPr>
            <a:spLocks noGrp="1"/>
          </p:cNvSpPr>
          <p:nvPr>
            <p:ph idx="1"/>
          </p:nvPr>
        </p:nvSpPr>
        <p:spPr>
          <a:xfrm>
            <a:off x="468313" y="533400"/>
            <a:ext cx="8202612" cy="5638800"/>
          </a:xfrm>
        </p:spPr>
        <p:txBody>
          <a:bodyPr/>
          <a:lstStyle/>
          <a:p>
            <a:pPr>
              <a:buFont typeface="Wingdings" panose="05000000000000000000" pitchFamily="2" charset="2"/>
              <a:buChar char="q"/>
              <a:defRPr/>
            </a:pPr>
            <a:r>
              <a:rPr lang="en-US" sz="2800" b="1" dirty="0">
                <a:latin typeface="+mj-lt"/>
              </a:rPr>
              <a:t>WARNINGS</a:t>
            </a:r>
          </a:p>
          <a:p>
            <a:pPr>
              <a:defRPr/>
            </a:pPr>
            <a:endParaRPr lang="en-US" sz="2000" b="1" dirty="0">
              <a:effectLst>
                <a:outerShdw blurRad="38100" dist="38100" dir="2700000" algn="tl">
                  <a:srgbClr val="000000">
                    <a:alpha val="43137"/>
                  </a:srgbClr>
                </a:outerShdw>
              </a:effectLst>
            </a:endParaRPr>
          </a:p>
          <a:p>
            <a:pPr>
              <a:lnSpc>
                <a:spcPct val="150000"/>
              </a:lnSpc>
              <a:defRPr/>
            </a:pPr>
            <a:r>
              <a:rPr lang="en-US" sz="2000" b="1" dirty="0">
                <a:effectLst>
                  <a:outerShdw blurRad="38100" dist="38100" dir="2700000" algn="tl">
                    <a:srgbClr val="000000">
                      <a:alpha val="43137"/>
                    </a:srgbClr>
                  </a:outerShdw>
                </a:effectLst>
              </a:rPr>
              <a:t>Currently generative AI  is prone to generate false information, hallucinate </a:t>
            </a:r>
            <a:r>
              <a:rPr lang="en-US" sz="2000" b="1" dirty="0">
                <a:effectLst/>
              </a:rPr>
              <a:t>reporting something that is not actually present.</a:t>
            </a:r>
            <a:endParaRPr lang="en-US" sz="2000" b="1" dirty="0">
              <a:effectLst>
                <a:outerShdw blurRad="38100" dist="38100" dir="2700000" algn="tl">
                  <a:srgbClr val="000000">
                    <a:alpha val="43137"/>
                  </a:srgbClr>
                </a:outerShdw>
              </a:effectLst>
            </a:endParaRPr>
          </a:p>
          <a:p>
            <a:pPr>
              <a:lnSpc>
                <a:spcPct val="150000"/>
              </a:lnSpc>
              <a:defRPr/>
            </a:pPr>
            <a:endParaRPr lang="en-US" sz="2000" b="1" dirty="0">
              <a:effectLst>
                <a:outerShdw blurRad="38100" dist="38100" dir="2700000" algn="tl">
                  <a:srgbClr val="000000">
                    <a:alpha val="43137"/>
                  </a:srgbClr>
                </a:outerShdw>
              </a:effectLst>
            </a:endParaRPr>
          </a:p>
          <a:p>
            <a:pPr>
              <a:lnSpc>
                <a:spcPct val="150000"/>
              </a:lnSpc>
              <a:defRPr/>
            </a:pPr>
            <a:r>
              <a:rPr lang="en-US" sz="2000" b="1" dirty="0">
                <a:effectLst>
                  <a:outerShdw blurRad="38100" dist="38100" dir="2700000" algn="tl">
                    <a:srgbClr val="000000">
                      <a:alpha val="43137"/>
                    </a:srgbClr>
                  </a:outerShdw>
                </a:effectLst>
              </a:rPr>
              <a:t>Use generative AI to structure and not generate content. For example, you can ask ChatGPT to give you an outline for a contract or complaint, but you can’t ask it to write either for you.</a:t>
            </a:r>
            <a:endParaRPr lang="en-US" sz="2000" b="1" dirty="0"/>
          </a:p>
          <a:p>
            <a:pPr>
              <a:lnSpc>
                <a:spcPct val="150000"/>
              </a:lnSpc>
              <a:defRPr/>
            </a:pPr>
            <a:endParaRPr lang="en-US" sz="2000" b="1" dirty="0">
              <a:effectLst>
                <a:outerShdw blurRad="38100" dist="38100" dir="2700000" algn="tl">
                  <a:srgbClr val="000000">
                    <a:alpha val="43137"/>
                  </a:srgbClr>
                </a:outerShdw>
              </a:effectLst>
            </a:endParaRPr>
          </a:p>
          <a:p>
            <a:pPr>
              <a:lnSpc>
                <a:spcPct val="150000"/>
              </a:lnSpc>
              <a:defRPr/>
            </a:pPr>
            <a:r>
              <a:rPr lang="en-US" sz="2000" b="1" dirty="0">
                <a:effectLst>
                  <a:outerShdw blurRad="38100" dist="38100" dir="2700000" algn="tl">
                    <a:srgbClr val="000000">
                      <a:alpha val="43137"/>
                    </a:srgbClr>
                  </a:outerShdw>
                </a:effectLst>
              </a:rPr>
              <a:t>AI may be a legal research assistant but not your supervisor. Check how your assistant did and not simply take what they did and put it into your advice letter, contract or complaint. </a:t>
            </a:r>
          </a:p>
          <a:p>
            <a:pPr>
              <a:defRPr/>
            </a:pPr>
            <a:endParaRPr lang="en-US" sz="2000" b="1" dirty="0">
              <a:effectLst>
                <a:outerShdw blurRad="38100" dist="38100" dir="2700000" algn="tl">
                  <a:srgbClr val="000000">
                    <a:alpha val="43137"/>
                  </a:srgbClr>
                </a:outerShdw>
              </a:effectLst>
            </a:endParaRPr>
          </a:p>
          <a:p>
            <a:pPr>
              <a:defRPr/>
            </a:pPr>
            <a:endParaRPr lang="en-US" sz="2000" b="1" dirty="0">
              <a:effectLst>
                <a:outerShdw blurRad="38100" dist="38100" dir="2700000" algn="tl">
                  <a:srgbClr val="000000">
                    <a:alpha val="43137"/>
                  </a:srgbClr>
                </a:outerShdw>
              </a:effectLst>
            </a:endParaRPr>
          </a:p>
          <a:p>
            <a:pPr>
              <a:defRPr/>
            </a:pPr>
            <a:endParaRPr lang="en-US" sz="1600" b="1" dirty="0"/>
          </a:p>
          <a:p>
            <a:pPr marL="0" indent="0">
              <a:buFont typeface="Wingdings" panose="05000000000000000000" pitchFamily="2" charset="2"/>
              <a:buNone/>
              <a:defRPr/>
            </a:pPr>
            <a:endParaRPr lang="en-US" sz="16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B3BC2D-65B8-4186-B415-560BD70589FD}"/>
              </a:ext>
            </a:extLst>
          </p:cNvPr>
          <p:cNvSpPr txBox="1"/>
          <p:nvPr/>
        </p:nvSpPr>
        <p:spPr>
          <a:xfrm>
            <a:off x="1066800" y="838200"/>
            <a:ext cx="7543800" cy="4849813"/>
          </a:xfrm>
          <a:prstGeom prst="rect">
            <a:avLst/>
          </a:prstGeom>
          <a:noFill/>
        </p:spPr>
        <p:txBody>
          <a:bodyPr>
            <a:spAutoFit/>
          </a:bodyPr>
          <a:lstStyle/>
          <a:p>
            <a:pPr marL="457200" indent="-457200">
              <a:lnSpc>
                <a:spcPct val="150000"/>
              </a:lnSpc>
              <a:spcBef>
                <a:spcPts val="0"/>
              </a:spcBef>
              <a:spcAft>
                <a:spcPts val="0"/>
              </a:spcAft>
              <a:buFont typeface="Wingdings" panose="05000000000000000000" pitchFamily="2" charset="2"/>
              <a:buChar char="q"/>
              <a:defRPr/>
            </a:pPr>
            <a:r>
              <a:rPr lang="en-US" sz="2800" b="1" dirty="0">
                <a:latin typeface="+mj-lt"/>
              </a:rPr>
              <a:t>WARNINGS</a:t>
            </a:r>
          </a:p>
          <a:p>
            <a:pPr>
              <a:lnSpc>
                <a:spcPct val="150000"/>
              </a:lnSpc>
              <a:spcBef>
                <a:spcPts val="0"/>
              </a:spcBef>
              <a:spcAft>
                <a:spcPts val="0"/>
              </a:spcAft>
              <a:defRPr/>
            </a:pPr>
            <a:endParaRPr lang="en-US" sz="2000" b="1" dirty="0">
              <a:latin typeface="+mj-lt"/>
            </a:endParaRPr>
          </a:p>
          <a:p>
            <a:pPr marL="342900" indent="-342900">
              <a:lnSpc>
                <a:spcPct val="150000"/>
              </a:lnSpc>
              <a:spcBef>
                <a:spcPts val="0"/>
              </a:spcBef>
              <a:spcAft>
                <a:spcPts val="0"/>
              </a:spcAft>
              <a:buFont typeface="Wingdings" panose="05000000000000000000" pitchFamily="2" charset="2"/>
              <a:buChar char="q"/>
              <a:defRPr/>
            </a:pPr>
            <a:r>
              <a:rPr lang="en-US" sz="2000" b="1" dirty="0">
                <a:solidFill>
                  <a:srgbClr val="E7E6E6"/>
                </a:solidFill>
                <a:latin typeface="+mn-lt"/>
                <a:ea typeface="Times New Roman" panose="02020603050405020304" pitchFamily="18" charset="0"/>
              </a:rPr>
              <a:t>ChatGPT may provide general information about the law, such as definitions, facts, or examples, but cannot guarantee the accuracy, quality, or legality of such content and itself claims it cannot apply the law to specific situations or cases. </a:t>
            </a:r>
            <a:endParaRPr lang="en-US" sz="2000" b="1" dirty="0">
              <a:latin typeface="+mn-lt"/>
              <a:ea typeface="Times New Roman" panose="02020603050405020304" pitchFamily="18" charset="0"/>
            </a:endParaRPr>
          </a:p>
          <a:p>
            <a:pPr>
              <a:lnSpc>
                <a:spcPct val="150000"/>
              </a:lnSpc>
              <a:spcBef>
                <a:spcPts val="0"/>
              </a:spcBef>
              <a:spcAft>
                <a:spcPts val="0"/>
              </a:spcAft>
              <a:defRPr/>
            </a:pPr>
            <a:r>
              <a:rPr lang="en-US" sz="2000" b="1" dirty="0">
                <a:solidFill>
                  <a:srgbClr val="E7E6E6"/>
                </a:solidFill>
                <a:latin typeface="+mn-lt"/>
                <a:ea typeface="Times New Roman" panose="02020603050405020304" pitchFamily="18" charset="0"/>
              </a:rPr>
              <a:t> </a:t>
            </a:r>
            <a:endParaRPr lang="en-US" sz="2000" b="1" dirty="0">
              <a:latin typeface="+mn-lt"/>
              <a:ea typeface="Times New Roman" panose="02020603050405020304" pitchFamily="18" charset="0"/>
            </a:endParaRPr>
          </a:p>
          <a:p>
            <a:pPr marL="342900" indent="-342900">
              <a:lnSpc>
                <a:spcPct val="150000"/>
              </a:lnSpc>
              <a:spcBef>
                <a:spcPts val="0"/>
              </a:spcBef>
              <a:spcAft>
                <a:spcPts val="0"/>
              </a:spcAft>
              <a:buFont typeface="Wingdings" panose="05000000000000000000" pitchFamily="2" charset="2"/>
              <a:buChar char="q"/>
              <a:defRPr/>
            </a:pPr>
            <a:r>
              <a:rPr lang="en-US" sz="2000" b="1" dirty="0">
                <a:solidFill>
                  <a:srgbClr val="E7E6E6"/>
                </a:solidFill>
                <a:latin typeface="+mn-lt"/>
                <a:ea typeface="Times New Roman" panose="02020603050405020304" pitchFamily="18" charset="0"/>
              </a:rPr>
              <a:t>ChatGPT users should also respect the laws and regulations of their jurisdiction regarding the UPL and avoid any activities that may violate them.</a:t>
            </a:r>
            <a:endParaRPr lang="en-US" sz="2000" b="1" dirty="0">
              <a:latin typeface="+mn-lt"/>
              <a:ea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E8CCC8-F64C-4787-949B-DF6469D448A6}"/>
              </a:ext>
            </a:extLst>
          </p:cNvPr>
          <p:cNvSpPr txBox="1"/>
          <p:nvPr/>
        </p:nvSpPr>
        <p:spPr>
          <a:xfrm>
            <a:off x="914400" y="0"/>
            <a:ext cx="7010400" cy="6143625"/>
          </a:xfrm>
          <a:prstGeom prst="rect">
            <a:avLst/>
          </a:prstGeom>
          <a:noFill/>
        </p:spPr>
        <p:txBody>
          <a:bodyPr>
            <a:spAutoFit/>
          </a:bodyPr>
          <a:lstStyle/>
          <a:p>
            <a:pPr>
              <a:lnSpc>
                <a:spcPct val="150000"/>
              </a:lnSpc>
              <a:defRPr/>
            </a:pPr>
            <a:endParaRPr lang="en-US" dirty="0">
              <a:latin typeface="Times New Roman" panose="02020603050405020304" pitchFamily="18" charset="0"/>
              <a:ea typeface="Times New Roman" panose="02020603050405020304" pitchFamily="18" charset="0"/>
            </a:endParaRPr>
          </a:p>
          <a:p>
            <a:pPr>
              <a:lnSpc>
                <a:spcPct val="150000"/>
              </a:lnSpc>
              <a:defRPr/>
            </a:pPr>
            <a:r>
              <a:rPr lang="en-US" sz="2800" b="1" dirty="0">
                <a:latin typeface="+mj-lt"/>
                <a:ea typeface="Times New Roman" panose="02020603050405020304" pitchFamily="18" charset="0"/>
              </a:rPr>
              <a:t>MORE SPECIFICALLY:</a:t>
            </a:r>
          </a:p>
          <a:p>
            <a:pPr>
              <a:lnSpc>
                <a:spcPct val="150000"/>
              </a:lnSpc>
              <a:defRPr/>
            </a:pPr>
            <a:endParaRPr lang="en-US" dirty="0">
              <a:latin typeface="Times New Roman" panose="02020603050405020304" pitchFamily="18" charset="0"/>
              <a:ea typeface="Times New Roman" panose="02020603050405020304" pitchFamily="18" charset="0"/>
            </a:endParaRPr>
          </a:p>
          <a:p>
            <a:pPr marL="285750" indent="-285750">
              <a:lnSpc>
                <a:spcPct val="150000"/>
              </a:lnSpc>
              <a:buFont typeface="Wingdings" panose="05000000000000000000" pitchFamily="2" charset="2"/>
              <a:buChar char="q"/>
              <a:defRPr/>
            </a:pPr>
            <a:r>
              <a:rPr lang="en-US" dirty="0">
                <a:latin typeface="Times New Roman" panose="02020603050405020304" pitchFamily="18" charset="0"/>
                <a:ea typeface="Times New Roman" panose="02020603050405020304" pitchFamily="18" charset="0"/>
              </a:rPr>
              <a:t> </a:t>
            </a:r>
            <a:r>
              <a:rPr lang="en-US" sz="2000" dirty="0">
                <a:latin typeface="+mn-lt"/>
                <a:ea typeface="Times New Roman" panose="02020603050405020304" pitchFamily="18" charset="0"/>
              </a:rPr>
              <a:t>Intellectual Property Infringement: Generative AI has the capability to create content that may infringe upon existing copyrights, trademarks, or patents. If the AI generates content that copies or closely resembles someone else's protected work, there could be legal consequences. </a:t>
            </a:r>
          </a:p>
          <a:p>
            <a:pPr>
              <a:lnSpc>
                <a:spcPct val="150000"/>
              </a:lnSpc>
              <a:defRPr/>
            </a:pPr>
            <a:r>
              <a:rPr lang="en-US" sz="2000" dirty="0">
                <a:latin typeface="+mn-lt"/>
                <a:ea typeface="Times New Roman" panose="02020603050405020304" pitchFamily="18" charset="0"/>
              </a:rPr>
              <a:t> </a:t>
            </a:r>
          </a:p>
          <a:p>
            <a:pPr marL="342900" indent="-342900">
              <a:lnSpc>
                <a:spcPct val="150000"/>
              </a:lnSpc>
              <a:buFont typeface="Wingdings" panose="05000000000000000000" pitchFamily="2" charset="2"/>
              <a:buChar char="q"/>
              <a:defRPr/>
            </a:pPr>
            <a:r>
              <a:rPr lang="en-US" sz="2000" dirty="0">
                <a:latin typeface="+mn-lt"/>
                <a:ea typeface="Times New Roman" panose="02020603050405020304" pitchFamily="18" charset="0"/>
              </a:rPr>
              <a:t>Unfair Competition: Generative AI might create content that mimics or imitates existing products or services, potentially leading to unfair competition claims if it causes confusion among consumers or dilutes the reputation of existing brands.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D75CE7-3712-43C3-B190-94445FB5A133}"/>
              </a:ext>
            </a:extLst>
          </p:cNvPr>
          <p:cNvSpPr txBox="1"/>
          <p:nvPr/>
        </p:nvSpPr>
        <p:spPr>
          <a:xfrm>
            <a:off x="914400" y="381000"/>
            <a:ext cx="7620000" cy="6327775"/>
          </a:xfrm>
          <a:prstGeom prst="rect">
            <a:avLst/>
          </a:prstGeom>
          <a:noFill/>
        </p:spPr>
        <p:txBody>
          <a:bodyPr>
            <a:spAutoFit/>
          </a:bodyPr>
          <a:lstStyle/>
          <a:p>
            <a:pPr>
              <a:defRPr/>
            </a:pPr>
            <a:r>
              <a:rPr lang="en-US" sz="2800" b="1" dirty="0">
                <a:latin typeface="+mn-lt"/>
              </a:rPr>
              <a:t>MORE SPECIFICALLY </a:t>
            </a:r>
          </a:p>
          <a:p>
            <a:pPr>
              <a:defRPr/>
            </a:pPr>
            <a:endParaRPr lang="en-US" sz="2000" b="1" dirty="0">
              <a:latin typeface="+mn-lt"/>
            </a:endParaRPr>
          </a:p>
          <a:p>
            <a:pPr marL="342900" indent="-342900">
              <a:lnSpc>
                <a:spcPct val="150000"/>
              </a:lnSpc>
              <a:buFont typeface="Wingdings" panose="05000000000000000000" pitchFamily="2" charset="2"/>
              <a:buChar char="q"/>
              <a:defRPr/>
            </a:pPr>
            <a:r>
              <a:rPr lang="en-US" sz="2000" b="1" dirty="0">
                <a:latin typeface="+mn-lt"/>
              </a:rPr>
              <a:t>Defamation and Misinformation: If generative AI produces content that spreads false information or defamatory statements about individuals or organizations, it could potentially lead to legal issues related to defamation, libel, or slander. </a:t>
            </a:r>
          </a:p>
          <a:p>
            <a:pPr>
              <a:lnSpc>
                <a:spcPct val="150000"/>
              </a:lnSpc>
              <a:defRPr/>
            </a:pPr>
            <a:endParaRPr lang="en-US" sz="2000" b="1" dirty="0">
              <a:latin typeface="+mn-lt"/>
            </a:endParaRPr>
          </a:p>
          <a:p>
            <a:pPr marL="342900" indent="-342900">
              <a:lnSpc>
                <a:spcPct val="150000"/>
              </a:lnSpc>
              <a:buFont typeface="Wingdings" panose="05000000000000000000" pitchFamily="2" charset="2"/>
              <a:buChar char="q"/>
              <a:defRPr/>
            </a:pPr>
            <a:r>
              <a:rPr lang="en-US" sz="2000" b="1" dirty="0">
                <a:latin typeface="+mn-lt"/>
              </a:rPr>
              <a:t>Privacy: Generative AI is privacy-adverse, as it has as its objective satisfying the query, notwithstanding any privacy implication.</a:t>
            </a:r>
          </a:p>
          <a:p>
            <a:pPr>
              <a:lnSpc>
                <a:spcPct val="150000"/>
              </a:lnSpc>
              <a:defRPr/>
            </a:pPr>
            <a:endParaRPr lang="en-US" sz="2000" b="1" dirty="0">
              <a:latin typeface="+mn-lt"/>
            </a:endParaRPr>
          </a:p>
          <a:p>
            <a:pPr marL="342900" indent="-342900">
              <a:lnSpc>
                <a:spcPct val="150000"/>
              </a:lnSpc>
              <a:buFont typeface="Wingdings" panose="05000000000000000000" pitchFamily="2" charset="2"/>
              <a:buChar char="q"/>
              <a:defRPr/>
            </a:pPr>
            <a:r>
              <a:rPr lang="en-US" sz="2000" b="1" dirty="0">
                <a:latin typeface="+mn-lt"/>
              </a:rPr>
              <a:t>Ethical Concerns: While not strictly legal liabilities, generative AI raises ethical questions, such as the potential for bias, discrimination, or manipulation. Addressing these concerns may become necessary to avoid reputational and legal risks.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DC4735-638E-4265-835C-7BF97DD23A43}"/>
              </a:ext>
            </a:extLst>
          </p:cNvPr>
          <p:cNvSpPr txBox="1"/>
          <p:nvPr/>
        </p:nvSpPr>
        <p:spPr>
          <a:xfrm>
            <a:off x="762000" y="403225"/>
            <a:ext cx="7848600" cy="6235700"/>
          </a:xfrm>
          <a:prstGeom prst="rect">
            <a:avLst/>
          </a:prstGeom>
          <a:noFill/>
        </p:spPr>
        <p:txBody>
          <a:bodyPr>
            <a:spAutoFit/>
          </a:bodyPr>
          <a:lstStyle/>
          <a:p>
            <a:pPr>
              <a:lnSpc>
                <a:spcPct val="150000"/>
              </a:lnSpc>
              <a:defRPr/>
            </a:pPr>
            <a:r>
              <a:rPr lang="en-US" sz="2800" b="1" dirty="0"/>
              <a:t>UNAUTHORIZED PRACTICE OF LAW  </a:t>
            </a:r>
          </a:p>
          <a:p>
            <a:pPr>
              <a:lnSpc>
                <a:spcPct val="150000"/>
              </a:lnSpc>
              <a:defRPr/>
            </a:pPr>
            <a:endParaRPr lang="en-US" sz="2000" dirty="0">
              <a:latin typeface="+mn-lt"/>
              <a:ea typeface="Times New Roman" panose="02020603050405020304" pitchFamily="18" charset="0"/>
            </a:endParaRPr>
          </a:p>
          <a:p>
            <a:pPr>
              <a:lnSpc>
                <a:spcPct val="150000"/>
              </a:lnSpc>
              <a:defRPr/>
            </a:pPr>
            <a:r>
              <a:rPr lang="en-US" sz="2000" b="1" dirty="0">
                <a:latin typeface="+mn-lt"/>
                <a:ea typeface="Times New Roman" panose="02020603050405020304" pitchFamily="18" charset="0"/>
              </a:rPr>
              <a:t>Generative AI has the potential to increase the risk of unauthorized practice of law (UPL) if it provides legal advice or engages in activities that are deemed to be the practice of law without the necessary authorization. While generative AI can assist in generating legal documents or providing general legal information, it should not be considered a substitute for the expertise and professional judgment of a licensed attorney. However, note that generative AI itself does not practice law it assists lawyers in generating content or identifying potential legal issues. </a:t>
            </a:r>
          </a:p>
          <a:p>
            <a:pPr>
              <a:lnSpc>
                <a:spcPct val="150000"/>
              </a:lnSpc>
              <a:defRPr/>
            </a:pPr>
            <a:endParaRPr lang="en-US" sz="2000" dirty="0">
              <a:latin typeface="+mn-lt"/>
              <a:ea typeface="Times New Roman" panose="02020603050405020304" pitchFamily="18" charset="0"/>
            </a:endParaRPr>
          </a:p>
          <a:p>
            <a:pPr>
              <a:lnSpc>
                <a:spcPct val="150000"/>
              </a:lnSpc>
              <a:defRPr/>
            </a:pPr>
            <a:endParaRPr lang="en-US" sz="2000" dirty="0">
              <a:latin typeface="+mn-lt"/>
              <a:ea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348F53-38B7-46DD-A53C-B101C4E6B776}"/>
              </a:ext>
            </a:extLst>
          </p:cNvPr>
          <p:cNvSpPr txBox="1"/>
          <p:nvPr/>
        </p:nvSpPr>
        <p:spPr>
          <a:xfrm>
            <a:off x="1066800" y="533400"/>
            <a:ext cx="7620000" cy="6419850"/>
          </a:xfrm>
          <a:prstGeom prst="rect">
            <a:avLst/>
          </a:prstGeom>
          <a:noFill/>
        </p:spPr>
        <p:txBody>
          <a:bodyPr>
            <a:spAutoFit/>
          </a:bodyPr>
          <a:lstStyle/>
          <a:p>
            <a:pPr>
              <a:lnSpc>
                <a:spcPct val="107000"/>
              </a:lnSpc>
              <a:spcBef>
                <a:spcPts val="0"/>
              </a:spcBef>
              <a:spcAft>
                <a:spcPts val="800"/>
              </a:spcAft>
              <a:defRPr/>
            </a:pPr>
            <a:r>
              <a:rPr lang="en-US" sz="2000" b="1" kern="100" dirty="0">
                <a:solidFill>
                  <a:srgbClr val="E7E6E6"/>
                </a:solidFill>
                <a:latin typeface="+mn-lt"/>
                <a:ea typeface="Calibri" panose="020F0502020204030204" pitchFamily="34" charset="0"/>
                <a:cs typeface="Times New Roman" panose="02020603050405020304" pitchFamily="18" charset="0"/>
              </a:rPr>
              <a:t>AN ACT CONCERNING ARTIFICIAL INTELLIGENCE, AUTOMATED DECISION-MAKING AND PERSONAL DATA PRIVACY.</a:t>
            </a:r>
          </a:p>
          <a:p>
            <a:pPr>
              <a:lnSpc>
                <a:spcPct val="107000"/>
              </a:lnSpc>
              <a:spcBef>
                <a:spcPts val="0"/>
              </a:spcBef>
              <a:spcAft>
                <a:spcPts val="800"/>
              </a:spcAft>
              <a:defRPr/>
            </a:pPr>
            <a:r>
              <a:rPr lang="en-US" sz="2000" b="1" kern="100" dirty="0">
                <a:solidFill>
                  <a:srgbClr val="E7E6E6"/>
                </a:solidFill>
                <a:latin typeface="+mn-lt"/>
                <a:ea typeface="Calibri" panose="020F0502020204030204" pitchFamily="34" charset="0"/>
                <a:cs typeface="Times New Roman" panose="02020603050405020304" pitchFamily="18" charset="0"/>
              </a:rPr>
              <a:t> January Session, 2023 Substitute Senate Bill No. 1103</a:t>
            </a:r>
            <a:endParaRPr lang="en-US" sz="2000" b="1" kern="100" dirty="0">
              <a:latin typeface="+mn-lt"/>
              <a:ea typeface="Calibri" panose="020F0502020204030204" pitchFamily="34" charset="0"/>
              <a:cs typeface="Times New Roman" panose="02020603050405020304" pitchFamily="18" charset="0"/>
            </a:endParaRPr>
          </a:p>
          <a:p>
            <a:pPr>
              <a:lnSpc>
                <a:spcPct val="107000"/>
              </a:lnSpc>
              <a:spcBef>
                <a:spcPts val="0"/>
              </a:spcBef>
              <a:spcAft>
                <a:spcPts val="800"/>
              </a:spcAft>
              <a:defRPr/>
            </a:pPr>
            <a:r>
              <a:rPr lang="en-US" sz="2000" b="1" kern="100" dirty="0">
                <a:solidFill>
                  <a:srgbClr val="E7E6E6"/>
                </a:solidFill>
                <a:latin typeface="+mn-lt"/>
                <a:ea typeface="Calibri" panose="020F0502020204030204" pitchFamily="34" charset="0"/>
                <a:cs typeface="Times New Roman" panose="02020603050405020304" pitchFamily="18" charset="0"/>
              </a:rPr>
              <a:t>SUMMARY This bill requires the executive and judicial branches to (1) conduct an inventory of all their systems that employ artificial intelligence (AI) and (2) develop and set policies and procedures on developing, procuring, using, and assessing systems that use AI. It also requires them to publicly post the inventory and policies and procedures online. </a:t>
            </a:r>
          </a:p>
          <a:p>
            <a:pPr>
              <a:lnSpc>
                <a:spcPct val="107000"/>
              </a:lnSpc>
              <a:spcBef>
                <a:spcPts val="0"/>
              </a:spcBef>
              <a:spcAft>
                <a:spcPts val="800"/>
              </a:spcAft>
              <a:defRPr/>
            </a:pPr>
            <a:endParaRPr lang="en-US" sz="2000" b="1" kern="100" dirty="0">
              <a:solidFill>
                <a:srgbClr val="E7E6E6"/>
              </a:solidFill>
              <a:latin typeface="+mn-lt"/>
              <a:ea typeface="Calibri" panose="020F0502020204030204" pitchFamily="34" charset="0"/>
              <a:cs typeface="Times New Roman" panose="02020603050405020304" pitchFamily="18" charset="0"/>
            </a:endParaRPr>
          </a:p>
          <a:p>
            <a:pPr>
              <a:lnSpc>
                <a:spcPct val="107000"/>
              </a:lnSpc>
              <a:spcBef>
                <a:spcPts val="0"/>
              </a:spcBef>
              <a:spcAft>
                <a:spcPts val="800"/>
              </a:spcAft>
              <a:defRPr/>
            </a:pPr>
            <a:r>
              <a:rPr lang="en-US" sz="2000" b="1" kern="100" dirty="0">
                <a:solidFill>
                  <a:srgbClr val="E7E6E6"/>
                </a:solidFill>
                <a:latin typeface="+mn-lt"/>
                <a:ea typeface="Calibri" panose="020F0502020204030204" pitchFamily="34" charset="0"/>
                <a:cs typeface="Times New Roman" panose="02020603050405020304" pitchFamily="18" charset="0"/>
              </a:rPr>
              <a:t>Beginning February 1, 2024, the bill prohibits the executive and judicial branches from implementing any system that uses AI unless they have done an impact assessment to ensure the system will not result in any unlawful discrimination or disparate impact against specified individuals or groups (e.g., age and race). It also establishes a 21-member working group to make recommendations to the General Law Committee on certain issues concerning AI.</a:t>
            </a:r>
            <a:endParaRPr lang="en-US" sz="2000" b="1" kern="100" dirty="0">
              <a:latin typeface="+mn-lt"/>
              <a:ea typeface="Calibri" panose="020F0502020204030204" pitchFamily="34"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2">
            <a:extLst>
              <a:ext uri="{FF2B5EF4-FFF2-40B4-BE49-F238E27FC236}">
                <a16:creationId xmlns:a16="http://schemas.microsoft.com/office/drawing/2014/main" id="{A7880F96-CD5A-430C-8CED-285CD970D000}"/>
              </a:ext>
            </a:extLst>
          </p:cNvPr>
          <p:cNvSpPr txBox="1">
            <a:spLocks noChangeArrowheads="1"/>
          </p:cNvSpPr>
          <p:nvPr/>
        </p:nvSpPr>
        <p:spPr bwMode="auto">
          <a:xfrm>
            <a:off x="838200" y="1524000"/>
            <a:ext cx="7620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nSpc>
                <a:spcPct val="150000"/>
              </a:lnSpc>
              <a:spcBef>
                <a:spcPct val="0"/>
              </a:spcBef>
              <a:buClrTx/>
              <a:buSzTx/>
              <a:buFontTx/>
              <a:buNone/>
            </a:pPr>
            <a:r>
              <a:rPr lang="en-US" altLang="en-US" sz="2000"/>
              <a:t>…the bill establishes the Connecticut Artificial</a:t>
            </a:r>
          </a:p>
          <a:p>
            <a:pPr>
              <a:lnSpc>
                <a:spcPct val="150000"/>
              </a:lnSpc>
              <a:spcBef>
                <a:spcPct val="0"/>
              </a:spcBef>
              <a:buClrTx/>
              <a:buSzTx/>
              <a:buFontTx/>
              <a:buNone/>
            </a:pPr>
            <a:r>
              <a:rPr lang="en-US" altLang="en-US" sz="2000"/>
              <a:t>Intelligence Advisory Board in the legislative branch to hold public</a:t>
            </a:r>
          </a:p>
          <a:p>
            <a:pPr>
              <a:lnSpc>
                <a:spcPct val="150000"/>
              </a:lnSpc>
              <a:spcBef>
                <a:spcPct val="0"/>
              </a:spcBef>
              <a:buClrTx/>
              <a:buSzTx/>
              <a:buFontTx/>
              <a:buNone/>
            </a:pPr>
            <a:r>
              <a:rPr lang="en-US" altLang="en-US" sz="2000"/>
              <a:t>hearings on the draft procedures and advise state agencies on AI and</a:t>
            </a:r>
          </a:p>
          <a:p>
            <a:pPr>
              <a:lnSpc>
                <a:spcPct val="150000"/>
              </a:lnSpc>
              <a:spcBef>
                <a:spcPct val="0"/>
              </a:spcBef>
              <a:buClrTx/>
              <a:buSzTx/>
              <a:buFontTx/>
              <a:buNone/>
            </a:pPr>
            <a:r>
              <a:rPr lang="en-US" altLang="en-US" sz="2000"/>
              <a:t>automated system policies. It also establishes a task force to study </a:t>
            </a:r>
            <a:r>
              <a:rPr lang="en-US" altLang="en-US" sz="2000" b="1"/>
              <a:t>AI</a:t>
            </a:r>
          </a:p>
          <a:p>
            <a:pPr>
              <a:lnSpc>
                <a:spcPct val="150000"/>
              </a:lnSpc>
              <a:spcBef>
                <a:spcPct val="0"/>
              </a:spcBef>
              <a:buClrTx/>
              <a:buSzTx/>
              <a:buFontTx/>
              <a:buNone/>
            </a:pPr>
            <a:r>
              <a:rPr lang="en-US" altLang="en-US" sz="2000" b="1"/>
              <a:t>and develop and make recommendations on adoption of an AI bill of</a:t>
            </a:r>
          </a:p>
          <a:p>
            <a:pPr>
              <a:lnSpc>
                <a:spcPct val="150000"/>
              </a:lnSpc>
              <a:spcBef>
                <a:spcPct val="0"/>
              </a:spcBef>
              <a:buClrTx/>
              <a:buSzTx/>
              <a:buFontTx/>
              <a:buNone/>
            </a:pPr>
            <a:r>
              <a:rPr lang="en-US" altLang="en-US" sz="2000" b="1"/>
              <a:t>Rights.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2">
            <a:extLst>
              <a:ext uri="{FF2B5EF4-FFF2-40B4-BE49-F238E27FC236}">
                <a16:creationId xmlns:a16="http://schemas.microsoft.com/office/drawing/2014/main" id="{1B33DE4C-7142-4575-AA28-35EB8250EE93}"/>
              </a:ext>
            </a:extLst>
          </p:cNvPr>
          <p:cNvSpPr txBox="1">
            <a:spLocks noChangeArrowheads="1"/>
          </p:cNvSpPr>
          <p:nvPr/>
        </p:nvSpPr>
        <p:spPr bwMode="auto">
          <a:xfrm>
            <a:off x="1447800" y="914400"/>
            <a:ext cx="6096000" cy="493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nSpc>
                <a:spcPct val="200000"/>
              </a:lnSpc>
              <a:spcBef>
                <a:spcPct val="0"/>
              </a:spcBef>
              <a:buClrTx/>
              <a:buSzTx/>
              <a:buFontTx/>
              <a:buNone/>
            </a:pPr>
            <a:r>
              <a:rPr lang="en-US" altLang="en-US" sz="2000"/>
              <a:t>In 2014, Chief Justice John Roberts, in a 9-0 opinion ruled that police officers may not, without a warrant, search digital information on a cell phone data seized from an individual who has been arrested, stating that “modern cell phones . . . are now such a pervasive and insistent part of daily life that the proverbial visitor from Mars might conclude they were an important feature of human anatomy.” Riley v. California, 573 U. S. ____ (2014).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a:extLst>
              <a:ext uri="{FF2B5EF4-FFF2-40B4-BE49-F238E27FC236}">
                <a16:creationId xmlns:a16="http://schemas.microsoft.com/office/drawing/2014/main" id="{1AF8497A-AA46-4DCB-91A6-A158E12B20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6563" y="1600200"/>
            <a:ext cx="3190875"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3">
            <a:extLst>
              <a:ext uri="{FF2B5EF4-FFF2-40B4-BE49-F238E27FC236}">
                <a16:creationId xmlns:a16="http://schemas.microsoft.com/office/drawing/2014/main" id="{A19261A7-5721-438D-BE91-DB9B11E81DEC}"/>
              </a:ext>
            </a:extLst>
          </p:cNvPr>
          <p:cNvSpPr txBox="1">
            <a:spLocks noChangeArrowheads="1"/>
          </p:cNvSpPr>
          <p:nvPr/>
        </p:nvSpPr>
        <p:spPr bwMode="auto">
          <a:xfrm>
            <a:off x="539750" y="1676400"/>
            <a:ext cx="8153400" cy="466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nSpc>
                <a:spcPct val="150000"/>
              </a:lnSpc>
              <a:spcBef>
                <a:spcPct val="0"/>
              </a:spcBef>
              <a:buClrTx/>
              <a:buSzTx/>
              <a:buFontTx/>
              <a:buNone/>
            </a:pPr>
            <a:r>
              <a:rPr lang="en-US" altLang="en-US" sz="2000"/>
              <a:t>“… Science fiction is any idea that occurs in the head and doesn’t exist yet, but soon will, and will change everything for everybody, and nothing will ever be the same again. As soon as you have an idea that changes some small part of the world you are writing science fiction. It is always the art of the possible, never the impossible… If I’d lived in the late eighteen hundreds, I might have written a story predicting that strange vehicles would soon move across the landscape of the United States and would kill two million people in a period of seventy years. Science fiction is not just the art of the possible, but of the obvious. Once the automobile appeared you could have predicted that it would destroy as many people as it did.” -Ray Bradbury, in The Paris Review (2010).</a:t>
            </a:r>
          </a:p>
        </p:txBody>
      </p:sp>
      <p:sp>
        <p:nvSpPr>
          <p:cNvPr id="7171" name="TextBox 4">
            <a:extLst>
              <a:ext uri="{FF2B5EF4-FFF2-40B4-BE49-F238E27FC236}">
                <a16:creationId xmlns:a16="http://schemas.microsoft.com/office/drawing/2014/main" id="{7C0A24CC-7B97-49CE-A525-6C8AAD6D055E}"/>
              </a:ext>
            </a:extLst>
          </p:cNvPr>
          <p:cNvSpPr txBox="1">
            <a:spLocks noChangeArrowheads="1"/>
          </p:cNvSpPr>
          <p:nvPr/>
        </p:nvSpPr>
        <p:spPr bwMode="auto">
          <a:xfrm>
            <a:off x="685800" y="960438"/>
            <a:ext cx="7861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spcBef>
                <a:spcPct val="0"/>
              </a:spcBef>
              <a:buClrTx/>
              <a:buSzTx/>
              <a:buFontTx/>
              <a:buNone/>
            </a:pPr>
            <a:r>
              <a:rPr lang="en-US" altLang="en-US" sz="2800" b="1"/>
              <a:t>HOW MUCH OF THIS IS SCIENCE FICTION?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BOOKCOVER02joe.jpg">
            <a:extLst>
              <a:ext uri="{FF2B5EF4-FFF2-40B4-BE49-F238E27FC236}">
                <a16:creationId xmlns:a16="http://schemas.microsoft.com/office/drawing/2014/main" id="{6883D140-87C3-426A-81E7-9DDB8D9F8B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82838" y="0"/>
            <a:ext cx="43783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71046-93FB-41AF-8104-ABE5A869A159}"/>
              </a:ext>
            </a:extLst>
          </p:cNvPr>
          <p:cNvSpPr>
            <a:spLocks noGrp="1"/>
          </p:cNvSpPr>
          <p:nvPr>
            <p:ph type="title"/>
          </p:nvPr>
        </p:nvSpPr>
        <p:spPr>
          <a:xfrm>
            <a:off x="304800" y="2590800"/>
            <a:ext cx="8229600" cy="1143000"/>
          </a:xfrm>
        </p:spPr>
        <p:txBody>
          <a:bodyPr/>
          <a:lstStyle/>
          <a:p>
            <a:pPr>
              <a:defRPr/>
            </a:pPr>
            <a:r>
              <a:rPr lang="en-US" sz="6000" dirty="0"/>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66E5306E-D28B-4E97-A394-9FCED2701EFC}"/>
              </a:ext>
            </a:extLst>
          </p:cNvPr>
          <p:cNvSpPr>
            <a:spLocks noGrp="1" noRot="1" noChangeArrowheads="1"/>
          </p:cNvSpPr>
          <p:nvPr>
            <p:ph type="title"/>
          </p:nvPr>
        </p:nvSpPr>
        <p:spPr>
          <a:xfrm>
            <a:off x="685800" y="274638"/>
            <a:ext cx="8001000" cy="868362"/>
          </a:xfrm>
        </p:spPr>
        <p:txBody>
          <a:bodyPr/>
          <a:lstStyle/>
          <a:p>
            <a:pPr eaLnBrk="1" hangingPunct="1">
              <a:defRPr/>
            </a:pPr>
            <a:r>
              <a:rPr lang="en-US" sz="4000" dirty="0"/>
              <a:t>Today’s Discussion</a:t>
            </a:r>
          </a:p>
        </p:txBody>
      </p:sp>
      <p:sp>
        <p:nvSpPr>
          <p:cNvPr id="68611" name="Rectangle 3">
            <a:extLst>
              <a:ext uri="{FF2B5EF4-FFF2-40B4-BE49-F238E27FC236}">
                <a16:creationId xmlns:a16="http://schemas.microsoft.com/office/drawing/2014/main" id="{0184DD30-13A2-45BC-A41B-8F14DA6079C8}"/>
              </a:ext>
            </a:extLst>
          </p:cNvPr>
          <p:cNvSpPr>
            <a:spLocks noGrp="1" noChangeArrowheads="1"/>
          </p:cNvSpPr>
          <p:nvPr>
            <p:ph type="body" idx="1"/>
          </p:nvPr>
        </p:nvSpPr>
        <p:spPr>
          <a:xfrm>
            <a:off x="457200" y="1143000"/>
            <a:ext cx="8229600" cy="4800600"/>
          </a:xfrm>
        </p:spPr>
        <p:txBody>
          <a:bodyPr/>
          <a:lstStyle/>
          <a:p>
            <a:pPr eaLnBrk="1" hangingPunct="1">
              <a:lnSpc>
                <a:spcPct val="150000"/>
              </a:lnSpc>
              <a:defRPr/>
            </a:pPr>
            <a:r>
              <a:rPr lang="en-US" sz="2400" b="1" dirty="0"/>
              <a:t>The fact is that AI has not suddenly descended upon the world or the legal profession.</a:t>
            </a:r>
          </a:p>
          <a:p>
            <a:pPr eaLnBrk="1" hangingPunct="1">
              <a:lnSpc>
                <a:spcPct val="150000"/>
              </a:lnSpc>
              <a:defRPr/>
            </a:pPr>
            <a:r>
              <a:rPr lang="en-US" sz="2400" b="1" dirty="0"/>
              <a:t>The fact is that it’s impossible to predict what the next AI milestone will be, which when it arrives undoubtedly will have legal implications for the practice itself and as to how it affects our clients.</a:t>
            </a:r>
          </a:p>
          <a:p>
            <a:pPr eaLnBrk="1" hangingPunct="1">
              <a:lnSpc>
                <a:spcPct val="150000"/>
              </a:lnSpc>
              <a:defRPr/>
            </a:pPr>
            <a:r>
              <a:rPr lang="en-US" sz="2400" b="1" dirty="0"/>
              <a:t>Discuss what issues to consider in evaluating the benefits of AI driven system today and foreseeing the legal, ethical issues that can arise.</a:t>
            </a:r>
          </a:p>
          <a:p>
            <a:pPr eaLnBrk="1" hangingPunct="1">
              <a:lnSpc>
                <a:spcPct val="150000"/>
              </a:lnSpc>
              <a:defRPr/>
            </a:pPr>
            <a:endParaRPr lang="en-US" sz="2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96F8C-E276-4181-8E9A-B9BDC06C9030}"/>
              </a:ext>
            </a:extLst>
          </p:cNvPr>
          <p:cNvSpPr>
            <a:spLocks noGrp="1"/>
          </p:cNvSpPr>
          <p:nvPr>
            <p:ph type="title"/>
          </p:nvPr>
        </p:nvSpPr>
        <p:spPr/>
        <p:txBody>
          <a:bodyPr/>
          <a:lstStyle/>
          <a:p>
            <a:pPr>
              <a:defRPr/>
            </a:pPr>
            <a:r>
              <a:rPr lang="en-US" dirty="0"/>
              <a:t>EVIDENT PREMISES</a:t>
            </a:r>
          </a:p>
        </p:txBody>
      </p:sp>
      <p:sp>
        <p:nvSpPr>
          <p:cNvPr id="3" name="Content Placeholder 2">
            <a:extLst>
              <a:ext uri="{FF2B5EF4-FFF2-40B4-BE49-F238E27FC236}">
                <a16:creationId xmlns:a16="http://schemas.microsoft.com/office/drawing/2014/main" id="{856CABE9-079A-4F9F-8C54-585B7DE0AE6C}"/>
              </a:ext>
            </a:extLst>
          </p:cNvPr>
          <p:cNvSpPr>
            <a:spLocks noGrp="1"/>
          </p:cNvSpPr>
          <p:nvPr>
            <p:ph idx="1"/>
          </p:nvPr>
        </p:nvSpPr>
        <p:spPr/>
        <p:txBody>
          <a:bodyPr/>
          <a:lstStyle/>
          <a:p>
            <a:pPr>
              <a:lnSpc>
                <a:spcPct val="150000"/>
              </a:lnSpc>
              <a:defRPr/>
            </a:pPr>
            <a:r>
              <a:rPr lang="en-US" sz="2400" b="1" dirty="0"/>
              <a:t>Lawyers make critical decisions that have legally significant impacts on their client’s interest.</a:t>
            </a:r>
          </a:p>
          <a:p>
            <a:pPr>
              <a:lnSpc>
                <a:spcPct val="150000"/>
              </a:lnSpc>
              <a:defRPr/>
            </a:pPr>
            <a:endParaRPr lang="en-US" sz="2400" b="1" dirty="0"/>
          </a:p>
          <a:p>
            <a:pPr>
              <a:lnSpc>
                <a:spcPct val="150000"/>
              </a:lnSpc>
              <a:defRPr/>
            </a:pPr>
            <a:r>
              <a:rPr lang="en-US" sz="2400" b="1" dirty="0"/>
              <a:t>Thus, the AI delivery of legal services that rely on computer-generated content requires added due diligence to ensure the information and insights created are accurate and appropriate to the issue at hand.</a:t>
            </a:r>
          </a:p>
          <a:p>
            <a:pPr>
              <a:defRP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4A255-0421-4451-913B-008C2BF16EEE}"/>
              </a:ext>
            </a:extLst>
          </p:cNvPr>
          <p:cNvSpPr>
            <a:spLocks noGrp="1"/>
          </p:cNvSpPr>
          <p:nvPr>
            <p:ph type="title"/>
          </p:nvPr>
        </p:nvSpPr>
        <p:spPr/>
        <p:txBody>
          <a:bodyPr/>
          <a:lstStyle/>
          <a:p>
            <a:pPr>
              <a:defRPr/>
            </a:pPr>
            <a:r>
              <a:rPr lang="en-US" sz="2800" dirty="0">
                <a:effectLst/>
                <a:latin typeface="Times New Roman" panose="02020603050405020304" pitchFamily="18" charset="0"/>
                <a:ea typeface="Times New Roman" panose="02020603050405020304" pitchFamily="18" charset="0"/>
              </a:rPr>
              <a:t>PREDICTING THE DANGER POSED BY FUTURE AI TECHNOLOGIES</a:t>
            </a:r>
            <a:br>
              <a:rPr lang="en-US" sz="3200" dirty="0"/>
            </a:br>
            <a:endParaRPr lang="en-US" sz="3200" dirty="0"/>
          </a:p>
        </p:txBody>
      </p:sp>
      <p:sp>
        <p:nvSpPr>
          <p:cNvPr id="6" name="TextBox 5">
            <a:extLst>
              <a:ext uri="{FF2B5EF4-FFF2-40B4-BE49-F238E27FC236}">
                <a16:creationId xmlns:a16="http://schemas.microsoft.com/office/drawing/2014/main" id="{DE2A4C3B-7655-4AC2-9B14-E4319D445481}"/>
              </a:ext>
            </a:extLst>
          </p:cNvPr>
          <p:cNvSpPr txBox="1"/>
          <p:nvPr/>
        </p:nvSpPr>
        <p:spPr>
          <a:xfrm>
            <a:off x="434975" y="1219200"/>
            <a:ext cx="8610600" cy="4986338"/>
          </a:xfrm>
          <a:prstGeom prst="rect">
            <a:avLst/>
          </a:prstGeom>
          <a:noFill/>
        </p:spPr>
        <p:txBody>
          <a:bodyPr>
            <a:spAutoFit/>
          </a:bodyPr>
          <a:lstStyle/>
          <a:p>
            <a:pPr marL="342900" indent="-342900">
              <a:lnSpc>
                <a:spcPct val="150000"/>
              </a:lnSpc>
              <a:spcBef>
                <a:spcPts val="0"/>
              </a:spcBef>
              <a:spcAft>
                <a:spcPts val="0"/>
              </a:spcAft>
              <a:buSzPts val="1000"/>
              <a:buFont typeface="Symbol" panose="05050102010706020507" pitchFamily="18" charset="2"/>
              <a:buChar char=""/>
              <a:tabLst>
                <a:tab pos="457200" algn="l"/>
              </a:tabLst>
              <a:defRPr/>
            </a:pPr>
            <a:r>
              <a:rPr lang="en-US" sz="2000" b="1" dirty="0">
                <a:effectLst>
                  <a:outerShdw blurRad="38100" dist="38100" dir="2700000" algn="tl">
                    <a:srgbClr val="000000">
                      <a:alpha val="43137"/>
                    </a:srgbClr>
                  </a:outerShdw>
                </a:effectLst>
                <a:latin typeface="+mn-lt"/>
                <a:ea typeface="Times New Roman" panose="02020603050405020304" pitchFamily="18" charset="0"/>
              </a:rPr>
              <a:t>The technology’s (1) rate of diffusion (2) multiple products e g GPT is anticipated to augment, (3) dual use, and (4) depths to which it may penetrate daily life, including countless fields of employment.</a:t>
            </a:r>
          </a:p>
          <a:p>
            <a:pPr marL="342900" indent="-342900">
              <a:lnSpc>
                <a:spcPct val="150000"/>
              </a:lnSpc>
              <a:spcBef>
                <a:spcPts val="0"/>
              </a:spcBef>
              <a:spcAft>
                <a:spcPts val="0"/>
              </a:spcAft>
              <a:buSzPts val="1000"/>
              <a:buFont typeface="Symbol" panose="05050102010706020507" pitchFamily="18" charset="2"/>
              <a:buChar char=""/>
              <a:tabLst>
                <a:tab pos="457200" algn="l"/>
              </a:tabLst>
              <a:defRPr/>
            </a:pPr>
            <a:endParaRPr lang="en-US" sz="2000" b="1" dirty="0">
              <a:effectLst>
                <a:outerShdw blurRad="38100" dist="38100" dir="2700000" algn="tl">
                  <a:srgbClr val="000000">
                    <a:alpha val="43137"/>
                  </a:srgbClr>
                </a:outerShdw>
              </a:effectLst>
              <a:latin typeface="+mn-lt"/>
              <a:ea typeface="Times New Roman" panose="02020603050405020304" pitchFamily="18" charset="0"/>
            </a:endParaRPr>
          </a:p>
          <a:p>
            <a:pPr marL="342900" indent="-342900">
              <a:lnSpc>
                <a:spcPct val="150000"/>
              </a:lnSpc>
              <a:spcBef>
                <a:spcPts val="0"/>
              </a:spcBef>
              <a:spcAft>
                <a:spcPts val="0"/>
              </a:spcAft>
              <a:buSzPts val="1000"/>
              <a:buFont typeface="Symbol" panose="05050102010706020507" pitchFamily="18" charset="2"/>
              <a:buChar char=""/>
              <a:tabLst>
                <a:tab pos="457200" algn="l"/>
              </a:tabLst>
              <a:defRPr/>
            </a:pPr>
            <a:r>
              <a:rPr lang="en-US" sz="2000" b="1" dirty="0">
                <a:effectLst>
                  <a:outerShdw blurRad="38100" dist="38100" dir="2700000" algn="tl">
                    <a:srgbClr val="000000">
                      <a:alpha val="43137"/>
                    </a:srgbClr>
                  </a:outerShdw>
                </a:effectLst>
                <a:latin typeface="+mn-lt"/>
                <a:ea typeface="Times New Roman" panose="02020603050405020304" pitchFamily="18" charset="0"/>
              </a:rPr>
              <a:t>Technology may face resistance or opposition from social and cultural forces that are not in favor of change. Technology may threaten the status quo, the traditions, or the identities of certain groups or individuals. </a:t>
            </a:r>
            <a:r>
              <a:rPr lang="en-US" sz="2000" b="1" dirty="0">
                <a:effectLst>
                  <a:outerShdw blurRad="38100" dist="38100" dir="2700000" algn="tl">
                    <a:srgbClr val="000000">
                      <a:alpha val="43137"/>
                    </a:srgbClr>
                  </a:outerShdw>
                </a:effectLst>
                <a:latin typeface="+mn-lt"/>
                <a:ea typeface="Times New Roman" panose="02020603050405020304" pitchFamily="18" charset="0"/>
                <a:hlinkClick r:id="rId2"/>
              </a:rPr>
              <a:t>Technology may also encounter barriers such as lack of awareness, education, trust, or acceptance among the public or the users</a:t>
            </a:r>
            <a:r>
              <a:rPr lang="en-US" sz="2000" b="1" dirty="0">
                <a:effectLst>
                  <a:outerShdw blurRad="38100" dist="38100" dir="2700000" algn="tl">
                    <a:srgbClr val="000000">
                      <a:alpha val="43137"/>
                    </a:srgbClr>
                  </a:outerShdw>
                </a:effectLst>
                <a:latin typeface="+mn-lt"/>
                <a:ea typeface="Times New Roman" panose="02020603050405020304" pitchFamily="18" charset="0"/>
              </a:rPr>
              <a:t>.</a:t>
            </a:r>
          </a:p>
          <a:p>
            <a:pPr>
              <a:lnSpc>
                <a:spcPct val="150000"/>
              </a:lnSpc>
              <a:spcBef>
                <a:spcPts val="0"/>
              </a:spcBef>
              <a:spcAft>
                <a:spcPts val="0"/>
              </a:spcAft>
              <a:defRPr/>
            </a:pPr>
            <a:r>
              <a:rPr lang="en-US" sz="2000" b="1" dirty="0">
                <a:effectLst>
                  <a:outerShdw blurRad="38100" dist="38100" dir="2700000" algn="tl">
                    <a:srgbClr val="000000">
                      <a:alpha val="43137"/>
                    </a:srgbClr>
                  </a:outerShdw>
                </a:effectLst>
                <a:latin typeface="+mn-lt"/>
                <a:ea typeface="Times New Roman" panose="02020603050405020304" pitchFamily="18" charset="0"/>
              </a:rPr>
              <a:t> </a:t>
            </a:r>
          </a:p>
          <a:p>
            <a:pPr marL="342900" indent="-342900">
              <a:spcBef>
                <a:spcPts val="0"/>
              </a:spcBef>
              <a:spcAft>
                <a:spcPts val="0"/>
              </a:spcAft>
              <a:buFont typeface="Symbol" panose="05050102010706020507" pitchFamily="18" charset="2"/>
              <a:buChar char=""/>
              <a:defRPr/>
            </a:pPr>
            <a:endParaRPr lang="en-US" b="1"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F64D7-E2F9-4161-B89B-431611AF8E85}"/>
              </a:ext>
            </a:extLst>
          </p:cNvPr>
          <p:cNvSpPr>
            <a:spLocks noGrp="1"/>
          </p:cNvSpPr>
          <p:nvPr>
            <p:ph type="title"/>
          </p:nvPr>
        </p:nvSpPr>
        <p:spPr/>
        <p:txBody>
          <a:bodyPr/>
          <a:lstStyle/>
          <a:p>
            <a:pPr>
              <a:defRPr/>
            </a:pPr>
            <a:r>
              <a:rPr lang="en-US" sz="3200" dirty="0">
                <a:effectLst/>
                <a:latin typeface="Times New Roman" panose="02020603050405020304" pitchFamily="18" charset="0"/>
                <a:ea typeface="Times New Roman" panose="02020603050405020304" pitchFamily="18" charset="0"/>
              </a:rPr>
              <a:t>PREDICTING THE DANGER POSED BY FUTURE AI TECHNOLOGIES</a:t>
            </a:r>
            <a:endParaRPr lang="en-US" sz="3200" dirty="0"/>
          </a:p>
        </p:txBody>
      </p:sp>
      <p:sp>
        <p:nvSpPr>
          <p:cNvPr id="4" name="TextBox 3">
            <a:extLst>
              <a:ext uri="{FF2B5EF4-FFF2-40B4-BE49-F238E27FC236}">
                <a16:creationId xmlns:a16="http://schemas.microsoft.com/office/drawing/2014/main" id="{07A52261-63E0-492D-9C69-3DF5E5434993}"/>
              </a:ext>
            </a:extLst>
          </p:cNvPr>
          <p:cNvSpPr txBox="1"/>
          <p:nvPr/>
        </p:nvSpPr>
        <p:spPr>
          <a:xfrm>
            <a:off x="723900" y="2133600"/>
            <a:ext cx="7962900" cy="4203700"/>
          </a:xfrm>
          <a:prstGeom prst="rect">
            <a:avLst/>
          </a:prstGeom>
          <a:noFill/>
        </p:spPr>
        <p:txBody>
          <a:bodyPr>
            <a:spAutoFit/>
          </a:bodyPr>
          <a:lstStyle/>
          <a:p>
            <a:pPr marL="342900" indent="-342900">
              <a:lnSpc>
                <a:spcPct val="150000"/>
              </a:lnSpc>
              <a:spcBef>
                <a:spcPts val="0"/>
              </a:spcBef>
              <a:spcAft>
                <a:spcPts val="0"/>
              </a:spcAft>
              <a:buSzPts val="1000"/>
              <a:buFont typeface="Symbol" panose="05050102010706020507" pitchFamily="18" charset="2"/>
              <a:buChar char=""/>
              <a:tabLst>
                <a:tab pos="457200" algn="l"/>
              </a:tabLst>
              <a:defRPr/>
            </a:pPr>
            <a:r>
              <a:rPr lang="en-US" sz="2000" b="1" dirty="0">
                <a:effectLst>
                  <a:outerShdw blurRad="38100" dist="38100" dir="2700000" algn="tl">
                    <a:srgbClr val="000000">
                      <a:alpha val="43137"/>
                    </a:srgbClr>
                  </a:outerShdw>
                </a:effectLst>
                <a:latin typeface="+mn-lt"/>
                <a:ea typeface="Times New Roman" panose="02020603050405020304" pitchFamily="18" charset="0"/>
              </a:rPr>
              <a:t>The uncertainty of future scenarios, e.g., </a:t>
            </a:r>
            <a:r>
              <a:rPr lang="en-US" sz="2000" b="1" dirty="0">
                <a:effectLst>
                  <a:outerShdw blurRad="38100" dist="38100" dir="2700000" algn="tl">
                    <a:srgbClr val="000000">
                      <a:alpha val="43137"/>
                    </a:srgbClr>
                  </a:outerShdw>
                </a:effectLst>
                <a:latin typeface="+mn-lt"/>
                <a:ea typeface="Times New Roman" panose="02020603050405020304" pitchFamily="18" charset="0"/>
                <a:hlinkClick r:id="rId2"/>
              </a:rPr>
              <a:t>Technology may interact with other factors, such as environmental, economic, political, or social changes, creating nonlinear and dynamic outcomes that are hard to predict</a:t>
            </a:r>
            <a:r>
              <a:rPr lang="en-US" sz="2000" b="1" dirty="0">
                <a:effectLst>
                  <a:outerShdw blurRad="38100" dist="38100" dir="2700000" algn="tl">
                    <a:srgbClr val="000000">
                      <a:alpha val="43137"/>
                    </a:srgbClr>
                  </a:outerShdw>
                </a:effectLst>
                <a:latin typeface="+mn-lt"/>
                <a:ea typeface="Times New Roman" panose="02020603050405020304" pitchFamily="18" charset="0"/>
              </a:rPr>
              <a:t>.</a:t>
            </a:r>
          </a:p>
          <a:p>
            <a:pPr>
              <a:lnSpc>
                <a:spcPct val="150000"/>
              </a:lnSpc>
              <a:spcBef>
                <a:spcPts val="0"/>
              </a:spcBef>
              <a:spcAft>
                <a:spcPts val="0"/>
              </a:spcAft>
              <a:defRPr/>
            </a:pPr>
            <a:r>
              <a:rPr lang="en-US" sz="2000" b="1" dirty="0">
                <a:effectLst>
                  <a:outerShdw blurRad="38100" dist="38100" dir="2700000" algn="tl">
                    <a:srgbClr val="000000">
                      <a:alpha val="43137"/>
                    </a:srgbClr>
                  </a:outerShdw>
                </a:effectLst>
                <a:latin typeface="+mn-lt"/>
                <a:ea typeface="Times New Roman" panose="02020603050405020304" pitchFamily="18" charset="0"/>
              </a:rPr>
              <a:t> </a:t>
            </a:r>
          </a:p>
          <a:p>
            <a:pPr marL="342900" indent="-342900">
              <a:lnSpc>
                <a:spcPct val="150000"/>
              </a:lnSpc>
              <a:spcBef>
                <a:spcPts val="0"/>
              </a:spcBef>
              <a:spcAft>
                <a:spcPts val="0"/>
              </a:spcAft>
              <a:buSzPts val="1000"/>
              <a:buFont typeface="Symbol" panose="05050102010706020507" pitchFamily="18" charset="2"/>
              <a:buChar char=""/>
              <a:tabLst>
                <a:tab pos="457200" algn="l"/>
              </a:tabLst>
              <a:defRPr/>
            </a:pPr>
            <a:r>
              <a:rPr lang="en-US" sz="2000" b="1" dirty="0">
                <a:effectLst>
                  <a:outerShdw blurRad="38100" dist="38100" dir="2700000" algn="tl">
                    <a:srgbClr val="000000">
                      <a:alpha val="43137"/>
                    </a:srgbClr>
                  </a:outerShdw>
                </a:effectLst>
                <a:latin typeface="+mn-lt"/>
                <a:ea typeface="Times New Roman" panose="02020603050405020304" pitchFamily="18" charset="0"/>
              </a:rPr>
              <a:t>Human cognition is subject to cognitive biases, heuristics, and fallacies that affect our perception, reasoning, and decision making. We may overestimate or underestimate the likelihood or severity of risks or ignore or dismiss them altogether</a:t>
            </a:r>
            <a:r>
              <a:rPr lang="en-US" sz="2000" dirty="0">
                <a:latin typeface="+mn-lt"/>
                <a:ea typeface="Times New Roman" panose="02020603050405020304" pitchFamily="18"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5168F-9801-4ED0-A5CC-35B7EEEB5E93}"/>
              </a:ext>
            </a:extLst>
          </p:cNvPr>
          <p:cNvSpPr>
            <a:spLocks noGrp="1"/>
          </p:cNvSpPr>
          <p:nvPr>
            <p:ph type="title"/>
          </p:nvPr>
        </p:nvSpPr>
        <p:spPr/>
        <p:txBody>
          <a:bodyPr/>
          <a:lstStyle/>
          <a:p>
            <a:pPr>
              <a:defRPr/>
            </a:pPr>
            <a:r>
              <a:rPr lang="en-US" sz="3200" dirty="0"/>
              <a:t>AI IS NOT INTERESTED  IN SECURITY</a:t>
            </a:r>
            <a:br>
              <a:rPr lang="en-US" dirty="0"/>
            </a:br>
            <a:endParaRPr lang="en-US" dirty="0"/>
          </a:p>
        </p:txBody>
      </p:sp>
      <p:sp>
        <p:nvSpPr>
          <p:cNvPr id="4" name="TextBox 3">
            <a:extLst>
              <a:ext uri="{FF2B5EF4-FFF2-40B4-BE49-F238E27FC236}">
                <a16:creationId xmlns:a16="http://schemas.microsoft.com/office/drawing/2014/main" id="{42BA279C-F82F-4E82-8B4D-CBF8AE768C93}"/>
              </a:ext>
            </a:extLst>
          </p:cNvPr>
          <p:cNvSpPr txBox="1"/>
          <p:nvPr/>
        </p:nvSpPr>
        <p:spPr>
          <a:xfrm>
            <a:off x="533400" y="1450975"/>
            <a:ext cx="8153400" cy="4554538"/>
          </a:xfrm>
          <a:prstGeom prst="rect">
            <a:avLst/>
          </a:prstGeom>
          <a:noFill/>
        </p:spPr>
        <p:txBody>
          <a:bodyPr>
            <a:spAutoFit/>
          </a:bodyPr>
          <a:lstStyle/>
          <a:p>
            <a:pPr>
              <a:lnSpc>
                <a:spcPct val="150000"/>
              </a:lnSpc>
              <a:defRPr/>
            </a:pPr>
            <a:r>
              <a:rPr lang="en-US" sz="2000" b="1" dirty="0">
                <a:solidFill>
                  <a:schemeClr val="tx1">
                    <a:lumMod val="95000"/>
                  </a:schemeClr>
                </a:solidFill>
              </a:rPr>
              <a:t>AI is vulnerable to the same hacks and attacks as other computing systems, and unexpected variations can render them ineffective, often granting security analysts a false sense of security.</a:t>
            </a:r>
          </a:p>
          <a:p>
            <a:pPr>
              <a:lnSpc>
                <a:spcPct val="150000"/>
              </a:lnSpc>
              <a:defRPr/>
            </a:pPr>
            <a:endParaRPr lang="en-US" sz="2000" b="1" dirty="0">
              <a:solidFill>
                <a:schemeClr val="tx1">
                  <a:lumMod val="95000"/>
                </a:schemeClr>
              </a:solidFill>
            </a:endParaRPr>
          </a:p>
          <a:p>
            <a:pPr>
              <a:lnSpc>
                <a:spcPct val="150000"/>
              </a:lnSpc>
              <a:defRPr/>
            </a:pPr>
            <a:r>
              <a:rPr lang="en-US" sz="2000" b="1" dirty="0">
                <a:solidFill>
                  <a:schemeClr val="tx1">
                    <a:lumMod val="95000"/>
                  </a:schemeClr>
                </a:solidFill>
              </a:rPr>
              <a:t>1. Generative AI puts information into the public sphere, where it may expose confidential client or law firm propriety information.</a:t>
            </a:r>
          </a:p>
          <a:p>
            <a:pPr>
              <a:lnSpc>
                <a:spcPct val="150000"/>
              </a:lnSpc>
              <a:defRPr/>
            </a:pPr>
            <a:endParaRPr lang="en-US" sz="2000" b="1" dirty="0">
              <a:solidFill>
                <a:schemeClr val="tx1">
                  <a:lumMod val="95000"/>
                </a:schemeClr>
              </a:solidFill>
            </a:endParaRPr>
          </a:p>
          <a:p>
            <a:pPr>
              <a:defRPr/>
            </a:pPr>
            <a:r>
              <a:rPr lang="en-US" sz="2000" b="1" dirty="0"/>
              <a:t>2. In the wrong hands, information creates opportunistic ransom threats.</a:t>
            </a:r>
          </a:p>
          <a:p>
            <a:pPr>
              <a:defRPr/>
            </a:pPr>
            <a:endParaRPr lang="en-US" sz="2000" b="1" dirty="0">
              <a:solidFill>
                <a:schemeClr val="tx1">
                  <a:lumMod val="95000"/>
                </a:schemeClr>
              </a:solidFill>
            </a:endParaRPr>
          </a:p>
          <a:p>
            <a:pPr>
              <a:defRPr/>
            </a:pPr>
            <a:r>
              <a:rPr lang="en-US" sz="2000" b="1" dirty="0">
                <a:solidFill>
                  <a:schemeClr val="tx1">
                    <a:lumMod val="95000"/>
                  </a:schemeClr>
                </a:solidFill>
              </a:rPr>
              <a:t>3. Wrong information exposes us to malpractice for unsupported legal advice or improper citations.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BAC43-3DA9-448F-A1FA-1D68C5B2DEA8}"/>
              </a:ext>
            </a:extLst>
          </p:cNvPr>
          <p:cNvSpPr>
            <a:spLocks noGrp="1"/>
          </p:cNvSpPr>
          <p:nvPr>
            <p:ph type="title"/>
          </p:nvPr>
        </p:nvSpPr>
        <p:spPr/>
        <p:txBody>
          <a:bodyPr/>
          <a:lstStyle/>
          <a:p>
            <a:pPr>
              <a:defRPr/>
            </a:pPr>
            <a:r>
              <a:rPr lang="en-US" sz="4000" dirty="0"/>
              <a:t>NEED TO BE PROACTIVE </a:t>
            </a:r>
          </a:p>
        </p:txBody>
      </p:sp>
      <p:sp>
        <p:nvSpPr>
          <p:cNvPr id="4" name="TextBox 3">
            <a:extLst>
              <a:ext uri="{FF2B5EF4-FFF2-40B4-BE49-F238E27FC236}">
                <a16:creationId xmlns:a16="http://schemas.microsoft.com/office/drawing/2014/main" id="{9D516F93-FC7C-4204-86A8-B2C083B43E8F}"/>
              </a:ext>
            </a:extLst>
          </p:cNvPr>
          <p:cNvSpPr txBox="1"/>
          <p:nvPr/>
        </p:nvSpPr>
        <p:spPr>
          <a:xfrm>
            <a:off x="457200" y="1531938"/>
            <a:ext cx="8382000" cy="4624387"/>
          </a:xfrm>
          <a:prstGeom prst="rect">
            <a:avLst/>
          </a:prstGeom>
          <a:noFill/>
        </p:spPr>
        <p:txBody>
          <a:bodyPr>
            <a:spAutoFit/>
          </a:bodyPr>
          <a:lstStyle/>
          <a:p>
            <a:pPr marL="342900" indent="-342900">
              <a:lnSpc>
                <a:spcPct val="150000"/>
              </a:lnSpc>
              <a:buFont typeface="Wingdings" panose="05000000000000000000" pitchFamily="2" charset="2"/>
              <a:buChar char="q"/>
              <a:defRPr/>
            </a:pPr>
            <a:r>
              <a:rPr lang="en-US" altLang="en-US" b="1" dirty="0">
                <a:latin typeface="+mn-lt"/>
              </a:rPr>
              <a:t>Computer  technology is complex, dynamic, and which we can only begin to understand if we enable ourselves to “see” its structure, content and processes as it penetrates the real world, and the legal domain. Two examples:</a:t>
            </a:r>
          </a:p>
          <a:p>
            <a:pPr marL="285750" indent="-285750">
              <a:lnSpc>
                <a:spcPct val="150000"/>
              </a:lnSpc>
              <a:buFont typeface="Wingdings" panose="05000000000000000000" pitchFamily="2" charset="2"/>
              <a:buChar char="q"/>
              <a:defRPr/>
            </a:pPr>
            <a:endParaRPr lang="en-US" altLang="en-US" b="1" dirty="0">
              <a:latin typeface="+mn-lt"/>
            </a:endParaRPr>
          </a:p>
          <a:p>
            <a:pPr marL="285750" indent="-285750">
              <a:lnSpc>
                <a:spcPct val="150000"/>
              </a:lnSpc>
              <a:buFont typeface="Wingdings" panose="05000000000000000000" pitchFamily="2" charset="2"/>
              <a:buChar char="q"/>
              <a:defRPr/>
            </a:pPr>
            <a:r>
              <a:rPr lang="en-US" b="1" dirty="0">
                <a:solidFill>
                  <a:schemeClr val="tx1">
                    <a:lumMod val="95000"/>
                  </a:schemeClr>
                </a:solidFill>
                <a:ea typeface="Calibri" panose="020F0502020204030204" pitchFamily="34" charset="0"/>
              </a:rPr>
              <a:t>The technologies of  AI, Internet of Things, Smart Devices, Big Data, Intelligent Information Systems, and Cloud Services are revolutionizing legal services throughout the world.</a:t>
            </a:r>
          </a:p>
          <a:p>
            <a:pPr>
              <a:lnSpc>
                <a:spcPct val="150000"/>
              </a:lnSpc>
              <a:defRPr/>
            </a:pPr>
            <a:endParaRPr lang="en-US" b="1" dirty="0">
              <a:latin typeface="+mn-lt"/>
            </a:endParaRPr>
          </a:p>
          <a:p>
            <a:pPr marL="285750" indent="-285750">
              <a:lnSpc>
                <a:spcPct val="150000"/>
              </a:lnSpc>
              <a:buFont typeface="Wingdings" panose="05000000000000000000" pitchFamily="2" charset="2"/>
              <a:buChar char="q"/>
              <a:defRPr/>
            </a:pPr>
            <a:r>
              <a:rPr lang="en-US" b="1" dirty="0">
                <a:latin typeface="+mn-lt"/>
              </a:rPr>
              <a:t>External data sources and sinks are inclusive of open-source intelligence, such as information available on the Internet and the dark web, and your firm’s internal proprietary information.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4187E-9F92-4CB1-9397-D608B3C6347B}"/>
              </a:ext>
            </a:extLst>
          </p:cNvPr>
          <p:cNvSpPr>
            <a:spLocks noGrp="1"/>
          </p:cNvSpPr>
          <p:nvPr>
            <p:ph type="title"/>
          </p:nvPr>
        </p:nvSpPr>
        <p:spPr/>
        <p:txBody>
          <a:bodyPr/>
          <a:lstStyle/>
          <a:p>
            <a:pPr>
              <a:defRPr/>
            </a:pPr>
            <a:br>
              <a:rPr lang="en-US" dirty="0"/>
            </a:br>
            <a:r>
              <a:rPr lang="en-US" sz="4000" dirty="0"/>
              <a:t>TREAT AI AS IF IT’S EXPERIMENTAL</a:t>
            </a:r>
            <a:br>
              <a:rPr lang="en-US" dirty="0"/>
            </a:br>
            <a:endParaRPr lang="en-US" dirty="0"/>
          </a:p>
        </p:txBody>
      </p:sp>
      <p:sp>
        <p:nvSpPr>
          <p:cNvPr id="4" name="TextBox 3">
            <a:extLst>
              <a:ext uri="{FF2B5EF4-FFF2-40B4-BE49-F238E27FC236}">
                <a16:creationId xmlns:a16="http://schemas.microsoft.com/office/drawing/2014/main" id="{4044EE84-2AFB-4775-9C87-D23452097F16}"/>
              </a:ext>
            </a:extLst>
          </p:cNvPr>
          <p:cNvSpPr txBox="1"/>
          <p:nvPr/>
        </p:nvSpPr>
        <p:spPr>
          <a:xfrm>
            <a:off x="685800" y="1905000"/>
            <a:ext cx="8229600" cy="3048000"/>
          </a:xfrm>
          <a:prstGeom prst="rect">
            <a:avLst/>
          </a:prstGeom>
          <a:noFill/>
        </p:spPr>
        <p:txBody>
          <a:bodyPr>
            <a:spAutoFit/>
          </a:bodyPr>
          <a:lstStyle/>
          <a:p>
            <a:pPr>
              <a:defRPr/>
            </a:pPr>
            <a:endParaRPr lang="en-US" altLang="en-US" sz="2400" b="1" dirty="0">
              <a:solidFill>
                <a:srgbClr val="FFFFFF"/>
              </a:solidFill>
            </a:endParaRPr>
          </a:p>
          <a:p>
            <a:pPr marL="342900" indent="-342900">
              <a:buFont typeface="Wingdings" panose="05000000000000000000" pitchFamily="2" charset="2"/>
              <a:buChar char="q"/>
              <a:defRPr/>
            </a:pPr>
            <a:r>
              <a:rPr lang="en-US" altLang="en-US" sz="2400" b="1" dirty="0">
                <a:solidFill>
                  <a:srgbClr val="FFFFFF"/>
                </a:solidFill>
              </a:rPr>
              <a:t>We cannot be certain how AI technology will behave or evolve as it moves into the future,  but we can create models and mock scenarios that test how it behaves. </a:t>
            </a:r>
          </a:p>
          <a:p>
            <a:pPr>
              <a:defRPr/>
            </a:pPr>
            <a:endParaRPr lang="en-US" altLang="en-US" sz="2400" b="1" dirty="0">
              <a:solidFill>
                <a:srgbClr val="FFFFFF"/>
              </a:solidFill>
            </a:endParaRPr>
          </a:p>
          <a:p>
            <a:pPr marL="342900" indent="-342900">
              <a:buFont typeface="Wingdings" panose="05000000000000000000" pitchFamily="2" charset="2"/>
              <a:buChar char="q"/>
              <a:defRPr/>
            </a:pPr>
            <a:r>
              <a:rPr lang="en-US" altLang="en-US" sz="2400" b="1" dirty="0">
                <a:solidFill>
                  <a:srgbClr val="FFFFFF"/>
                </a:solidFill>
              </a:rPr>
              <a:t>We can only “see” if we employ resources with knowledge and skills to regularly audit and advise how we can minimize data breaches.</a:t>
            </a:r>
          </a:p>
        </p:txBody>
      </p:sp>
    </p:spTree>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34093</TotalTime>
  <Words>1644</Words>
  <Application>Microsoft Office PowerPoint</Application>
  <PresentationFormat>On-screen Show (4:3)</PresentationFormat>
  <Paragraphs>101</Paragraphs>
  <Slides>21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Garamond</vt:lpstr>
      <vt:lpstr>Arial</vt:lpstr>
      <vt:lpstr>Wingdings</vt:lpstr>
      <vt:lpstr>Times New Roman</vt:lpstr>
      <vt:lpstr>Symbol</vt:lpstr>
      <vt:lpstr>Calibri</vt:lpstr>
      <vt:lpstr>Stream</vt:lpstr>
      <vt:lpstr>The 2023 Kravitz Symposium  October 13, 2023  Limitations and Consequences of the Use of AI </vt:lpstr>
      <vt:lpstr>PowerPoint Presentation</vt:lpstr>
      <vt:lpstr>Today’s Discussion</vt:lpstr>
      <vt:lpstr>EVIDENT PREMISES</vt:lpstr>
      <vt:lpstr>PREDICTING THE DANGER POSED BY FUTURE AI TECHNOLOGIES </vt:lpstr>
      <vt:lpstr>PREDICTING THE DANGER POSED BY FUTURE AI TECHNOLOGIES</vt:lpstr>
      <vt:lpstr>AI IS NOT INTERESTED  IN SECURITY </vt:lpstr>
      <vt:lpstr>NEED TO BE PROACTIVE </vt:lpstr>
      <vt:lpstr> TREAT AI AS IF IT’S EXPERIMENTAL </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self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 For Engineers</dc:title>
  <dc:creator>Joe Carvalko</dc:creator>
  <cp:lastModifiedBy>Stacey Mayer</cp:lastModifiedBy>
  <cp:revision>325</cp:revision>
  <dcterms:created xsi:type="dcterms:W3CDTF">2005-02-19T16:32:13Z</dcterms:created>
  <dcterms:modified xsi:type="dcterms:W3CDTF">2023-10-17T21:28:20Z</dcterms:modified>
</cp:coreProperties>
</file>